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24" r:id="rId2"/>
    <p:sldId id="442" r:id="rId3"/>
    <p:sldId id="453" r:id="rId4"/>
    <p:sldId id="425" r:id="rId5"/>
    <p:sldId id="456" r:id="rId6"/>
    <p:sldId id="428" r:id="rId7"/>
    <p:sldId id="454" r:id="rId8"/>
    <p:sldId id="455" r:id="rId9"/>
    <p:sldId id="432" r:id="rId10"/>
    <p:sldId id="430" r:id="rId11"/>
    <p:sldId id="433" r:id="rId12"/>
    <p:sldId id="434" r:id="rId13"/>
    <p:sldId id="435" r:id="rId14"/>
    <p:sldId id="437" r:id="rId15"/>
    <p:sldId id="436" r:id="rId16"/>
    <p:sldId id="438" r:id="rId17"/>
    <p:sldId id="439" r:id="rId18"/>
    <p:sldId id="440" r:id="rId19"/>
    <p:sldId id="441" r:id="rId20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na Novelli" initials="KN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84B3"/>
    <a:srgbClr val="0056A4"/>
    <a:srgbClr val="005EA4"/>
    <a:srgbClr val="4CA9D8"/>
    <a:srgbClr val="1C6082"/>
    <a:srgbClr val="9BCFE9"/>
    <a:srgbClr val="A3E7FF"/>
    <a:srgbClr val="75DBFF"/>
    <a:srgbClr val="CFD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28" autoAdjust="0"/>
  </p:normalViewPr>
  <p:slideViewPr>
    <p:cSldViewPr>
      <p:cViewPr varScale="1">
        <p:scale>
          <a:sx n="96" d="100"/>
          <a:sy n="96" d="100"/>
        </p:scale>
        <p:origin x="84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316D082D-F661-46C2-ABEF-525118D694BB}" type="datetimeFigureOut">
              <a:rPr lang="fr-FR" smtClean="0"/>
              <a:t>23/11/2017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r>
              <a:rPr lang="fr-FR" dirty="0"/>
              <a:t>UFC-Que Choisir de xxx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B6F18F17-CA6C-41F5-BBFE-38D2226B17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60604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D787B11F-C345-4DFC-99A1-D05BD2ACB111}" type="datetimeFigureOut">
              <a:rPr lang="fr-FR" smtClean="0"/>
              <a:t>23/11/2017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0" tIns="47535" rIns="95070" bIns="47535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5070" tIns="47535" rIns="95070" bIns="4753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r>
              <a:rPr lang="fr-FR" dirty="0"/>
              <a:t>UFC-Que Choisir de xxx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3E39A327-2C35-47ED-888A-AE0D67583AD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29715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9A327-2C35-47ED-888A-AE0D67583AD8}" type="slidenum">
              <a:rPr lang="fr-FR" smtClean="0"/>
              <a:t>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xxx</a:t>
            </a:r>
          </a:p>
        </p:txBody>
      </p:sp>
    </p:spTree>
    <p:extLst>
      <p:ext uri="{BB962C8B-B14F-4D97-AF65-F5344CB8AC3E}">
        <p14:creationId xmlns:p14="http://schemas.microsoft.com/office/powerpoint/2010/main" val="3311795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9A327-2C35-47ED-888A-AE0D67583AD8}" type="slidenum">
              <a:rPr lang="fr-FR" smtClean="0"/>
              <a:t>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xxx</a:t>
            </a:r>
          </a:p>
        </p:txBody>
      </p:sp>
    </p:spTree>
    <p:extLst>
      <p:ext uri="{BB962C8B-B14F-4D97-AF65-F5344CB8AC3E}">
        <p14:creationId xmlns:p14="http://schemas.microsoft.com/office/powerpoint/2010/main" val="3080915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UFC-Que Choisir de xxx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39A327-2C35-47ED-888A-AE0D67583AD8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6380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2C86-3500-42DB-A3F2-074533444F9E}" type="datetime1">
              <a:rPr lang="fr-FR" smtClean="0"/>
              <a:t>23/11/2017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xxx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43E7-D72C-41F3-8FF9-B7A964ED6BF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687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AD38-2815-4C32-BECF-EBA8D4B2E40A}" type="datetime1">
              <a:rPr lang="fr-FR" smtClean="0"/>
              <a:t>23/11/2017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xxx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43E7-D72C-41F3-8FF9-B7A964ED6BF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11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C17F-B4B3-42D1-AFA8-71424BE15B9A}" type="datetime1">
              <a:rPr lang="fr-FR" smtClean="0"/>
              <a:t>23/11/2017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xxx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43E7-D72C-41F3-8FF9-B7A964ED6BF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04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129A-265F-4713-819C-3331ADE0A408}" type="datetime1">
              <a:rPr lang="fr-FR" smtClean="0"/>
              <a:t>23/11/2017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xxx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43E7-D72C-41F3-8FF9-B7A964ED6BF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982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6336-95CD-4AB6-AE72-E8AE15285005}" type="datetime1">
              <a:rPr lang="fr-FR" smtClean="0"/>
              <a:t>23/11/2017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xxx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43E7-D72C-41F3-8FF9-B7A964ED6BF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63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8F03-055B-47E2-AB7B-BE57FAF4DFA6}" type="datetime1">
              <a:rPr lang="fr-FR" smtClean="0"/>
              <a:t>23/11/2017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xxx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43E7-D72C-41F3-8FF9-B7A964ED6BF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514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AD20-6726-42D5-AD15-B170A5ABC2C7}" type="datetime1">
              <a:rPr lang="fr-FR" smtClean="0"/>
              <a:t>23/11/2017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xxx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43E7-D72C-41F3-8FF9-B7A964ED6BF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984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8560-98BF-4711-9AB7-30CFA995570B}" type="datetime1">
              <a:rPr lang="fr-FR" smtClean="0"/>
              <a:t>23/11/2017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xxx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43E7-D72C-41F3-8FF9-B7A964ED6BF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20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026F-B560-449B-8125-2A297808CD3E}" type="datetime1">
              <a:rPr lang="fr-FR" smtClean="0"/>
              <a:t>23/11/2017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xxx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43E7-D72C-41F3-8FF9-B7A964ED6BF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194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9432-6AEF-48EE-BEAE-938F65105343}" type="datetime1">
              <a:rPr lang="fr-FR" smtClean="0"/>
              <a:t>23/11/2017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xxx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43E7-D72C-41F3-8FF9-B7A964ED6BF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981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737E8-AB4C-4757-BE6E-88EEDF3A0ADD}" type="datetime1">
              <a:rPr lang="fr-FR" smtClean="0"/>
              <a:t>23/11/2017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xxx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43E7-D72C-41F3-8FF9-B7A964ED6BF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199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BCDF7-C0C3-40D2-8E89-9F775DFC129B}" type="datetime1">
              <a:rPr lang="fr-FR" smtClean="0"/>
              <a:t>23/11/2017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UFC-Que Choisir de xxx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043E7-D72C-41F3-8FF9-B7A964ED6BF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841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rganigramme : Entrée manuelle 10"/>
          <p:cNvSpPr/>
          <p:nvPr/>
        </p:nvSpPr>
        <p:spPr>
          <a:xfrm>
            <a:off x="-18288" y="4464495"/>
            <a:ext cx="9162288" cy="242088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81"/>
              <a:gd name="connsiteY0" fmla="*/ 5025 h 10000"/>
              <a:gd name="connsiteX1" fmla="*/ 10081 w 10081"/>
              <a:gd name="connsiteY1" fmla="*/ 0 h 10000"/>
              <a:gd name="connsiteX2" fmla="*/ 10081 w 10081"/>
              <a:gd name="connsiteY2" fmla="*/ 10000 h 10000"/>
              <a:gd name="connsiteX3" fmla="*/ 81 w 10081"/>
              <a:gd name="connsiteY3" fmla="*/ 10000 h 10000"/>
              <a:gd name="connsiteX4" fmla="*/ 0 w 10081"/>
              <a:gd name="connsiteY4" fmla="*/ 5025 h 10000"/>
              <a:gd name="connsiteX0" fmla="*/ 8 w 10008"/>
              <a:gd name="connsiteY0" fmla="*/ 3477 h 10000"/>
              <a:gd name="connsiteX1" fmla="*/ 10008 w 10008"/>
              <a:gd name="connsiteY1" fmla="*/ 0 h 10000"/>
              <a:gd name="connsiteX2" fmla="*/ 10008 w 10008"/>
              <a:gd name="connsiteY2" fmla="*/ 10000 h 10000"/>
              <a:gd name="connsiteX3" fmla="*/ 8 w 10008"/>
              <a:gd name="connsiteY3" fmla="*/ 10000 h 10000"/>
              <a:gd name="connsiteX4" fmla="*/ 8 w 10008"/>
              <a:gd name="connsiteY4" fmla="*/ 3477 h 10000"/>
              <a:gd name="connsiteX0" fmla="*/ 10 w 10010"/>
              <a:gd name="connsiteY0" fmla="*/ 3477 h 10000"/>
              <a:gd name="connsiteX1" fmla="*/ 10010 w 10010"/>
              <a:gd name="connsiteY1" fmla="*/ 0 h 10000"/>
              <a:gd name="connsiteX2" fmla="*/ 10010 w 10010"/>
              <a:gd name="connsiteY2" fmla="*/ 10000 h 10000"/>
              <a:gd name="connsiteX3" fmla="*/ 10 w 10010"/>
              <a:gd name="connsiteY3" fmla="*/ 10000 h 10000"/>
              <a:gd name="connsiteX4" fmla="*/ 10 w 10010"/>
              <a:gd name="connsiteY4" fmla="*/ 3477 h 10000"/>
              <a:gd name="connsiteX0" fmla="*/ 0 w 10020"/>
              <a:gd name="connsiteY0" fmla="*/ 4053 h 10000"/>
              <a:gd name="connsiteX1" fmla="*/ 10020 w 10020"/>
              <a:gd name="connsiteY1" fmla="*/ 0 h 10000"/>
              <a:gd name="connsiteX2" fmla="*/ 10020 w 10020"/>
              <a:gd name="connsiteY2" fmla="*/ 10000 h 10000"/>
              <a:gd name="connsiteX3" fmla="*/ 20 w 10020"/>
              <a:gd name="connsiteY3" fmla="*/ 10000 h 10000"/>
              <a:gd name="connsiteX4" fmla="*/ 0 w 10020"/>
              <a:gd name="connsiteY4" fmla="*/ 405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4053"/>
                </a:moveTo>
                <a:lnTo>
                  <a:pt x="10020" y="0"/>
                </a:lnTo>
                <a:lnTo>
                  <a:pt x="10020" y="10000"/>
                </a:lnTo>
                <a:lnTo>
                  <a:pt x="20" y="10000"/>
                </a:lnTo>
                <a:cubicBezTo>
                  <a:pt x="-7" y="8342"/>
                  <a:pt x="7" y="4199"/>
                  <a:pt x="0" y="4053"/>
                </a:cubicBezTo>
                <a:close/>
              </a:path>
            </a:pathLst>
          </a:cu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1560" y="548680"/>
            <a:ext cx="1098608" cy="1224136"/>
          </a:xfrm>
          <a:prstGeom prst="round2Diag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1560" y="5805264"/>
            <a:ext cx="8432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UFC-Que Choisir de Côte d’Or</a:t>
            </a:r>
            <a:endParaRPr lang="fr-FR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40660" y="5180815"/>
            <a:ext cx="3129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82142" y="2132856"/>
            <a:ext cx="8961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2784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Dépannage à domicile : </a:t>
            </a:r>
          </a:p>
          <a:p>
            <a:pPr algn="ctr"/>
            <a:r>
              <a:rPr lang="fr-FR" sz="4000" dirty="0">
                <a:solidFill>
                  <a:srgbClr val="2784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à l’attaque des arnaques !  </a:t>
            </a:r>
          </a:p>
        </p:txBody>
      </p:sp>
    </p:spTree>
    <p:extLst>
      <p:ext uri="{BB962C8B-B14F-4D97-AF65-F5344CB8AC3E}">
        <p14:creationId xmlns:p14="http://schemas.microsoft.com/office/powerpoint/2010/main" val="2960406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/>
          <p:nvPr/>
        </p:nvSpPr>
        <p:spPr>
          <a:xfrm>
            <a:off x="539552" y="-27385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3" y="2132856"/>
            <a:ext cx="698477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5/ NE VOUS LAISSEZ PAS PLUMER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Etudiez la facture avant de payer et gardez-la à titre de preuve.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Vous avez réglé en plusieurs fois ? Faites opposition au </a:t>
            </a:r>
            <a:r>
              <a:rPr lang="fr-FR" dirty="0" err="1"/>
              <a:t>besion</a:t>
            </a:r>
            <a:r>
              <a:rPr lang="fr-FR" dirty="0"/>
              <a:t> dès le 1</a:t>
            </a:r>
            <a:r>
              <a:rPr lang="fr-FR" baseline="30000" dirty="0"/>
              <a:t>er</a:t>
            </a:r>
            <a:r>
              <a:rPr lang="fr-FR" dirty="0"/>
              <a:t> chèque encaissé et insistez auprès de votre banque si elle est réticente.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Evitez de payer en espèces (pas de trace du paiement).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Si vous payez avec une carte bancaire, ne la perdez pas de vue.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Ne payez pas la totalité des travaux avant qu’ils ne soient complètement terminés.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7623" y="4942909"/>
            <a:ext cx="69847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6/ ALERTEZ LES AUTORITÉS COMPÉTENTES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r>
              <a:rPr lang="fr-FR" dirty="0"/>
              <a:t>Envoyez un courrier avec la facture à votre DDPP ainsi qu’à celle de Paris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riangle isocèle 17"/>
          <p:cNvSpPr/>
          <p:nvPr/>
        </p:nvSpPr>
        <p:spPr>
          <a:xfrm rot="10800000">
            <a:off x="1202778" y="1700808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1"/>
          <p:cNvSpPr/>
          <p:nvPr/>
        </p:nvSpPr>
        <p:spPr>
          <a:xfrm>
            <a:off x="1187624" y="1268760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Les 7 conseils à suivre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(2/3)</a:t>
            </a:r>
          </a:p>
        </p:txBody>
      </p:sp>
      <p:sp>
        <p:nvSpPr>
          <p:cNvPr id="15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2990644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/>
          <p:nvPr/>
        </p:nvSpPr>
        <p:spPr>
          <a:xfrm>
            <a:off x="539552" y="-27385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r>
              <a:rPr lang="fr-F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26501" y="4089846"/>
            <a:ext cx="6789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Pour la </a:t>
            </a:r>
            <a:r>
              <a:rPr lang="fr-FR" b="1" u="sng" dirty="0"/>
              <a:t>serrurerie</a:t>
            </a:r>
            <a:endParaRPr lang="fr-FR" b="1" dirty="0"/>
          </a:p>
          <a:p>
            <a:r>
              <a:rPr lang="fr-FR" dirty="0"/>
              <a:t>s’adresser au réseau « L’expert Vachette » : 165 professionnels qui ont signé une charte d’engagement.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7623" y="5180999"/>
            <a:ext cx="67893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Pour la </a:t>
            </a:r>
            <a:r>
              <a:rPr lang="fr-FR" b="1" u="sng" dirty="0"/>
              <a:t>plomberie</a:t>
            </a:r>
            <a:endParaRPr lang="fr-FR" b="1" dirty="0"/>
          </a:p>
          <a:p>
            <a:r>
              <a:rPr lang="fr-FR" dirty="0"/>
              <a:t>enregistrez le n° de portable de votre plombier chauffagiste…  s’il ne se déplace pas le soir ou le week-end, il pourra peut-être vous conseiller par téléphone.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226501" y="2123564"/>
            <a:ext cx="6789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7/ CHERCHEZ UN PROFESSIONNEL HONNÊTE</a:t>
            </a:r>
            <a:r>
              <a:rPr lang="fr-FR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18" name="Triangle isocèle 17"/>
          <p:cNvSpPr/>
          <p:nvPr/>
        </p:nvSpPr>
        <p:spPr>
          <a:xfrm rot="10800000">
            <a:off x="1202778" y="1700808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1"/>
          <p:cNvSpPr/>
          <p:nvPr/>
        </p:nvSpPr>
        <p:spPr>
          <a:xfrm>
            <a:off x="1187624" y="1268760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Les 7 conseils à suivre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(3/3)</a:t>
            </a:r>
          </a:p>
        </p:txBody>
      </p:sp>
      <p:sp>
        <p:nvSpPr>
          <p:cNvPr id="15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6501" y="2467198"/>
            <a:ext cx="6750515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Repérez un artisan dans votre quartier et enregistrez son numéro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Contactez la </a:t>
            </a:r>
            <a:r>
              <a:rPr lang="fr-FR" dirty="0" err="1"/>
              <a:t>Capeb</a:t>
            </a:r>
            <a:r>
              <a:rPr lang="fr-FR" dirty="0"/>
              <a:t>*, elle regroupe des professionnels sérieux </a:t>
            </a:r>
            <a:r>
              <a:rPr lang="fr-FR" sz="1100" dirty="0"/>
              <a:t>(*Confédération de l’Artisanat et des Petites Entreprises du Bâtiment)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Consultez vos voisins, les bonnes adressent passent souvent par le  bouche à oreille. </a:t>
            </a:r>
          </a:p>
        </p:txBody>
      </p:sp>
    </p:spTree>
    <p:extLst>
      <p:ext uri="{BB962C8B-B14F-4D97-AF65-F5344CB8AC3E}">
        <p14:creationId xmlns:p14="http://schemas.microsoft.com/office/powerpoint/2010/main" val="700697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/>
          <p:cNvSpPr/>
          <p:nvPr/>
        </p:nvSpPr>
        <p:spPr>
          <a:xfrm>
            <a:off x="539552" y="-27385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riangle isocèle 10"/>
          <p:cNvSpPr/>
          <p:nvPr/>
        </p:nvSpPr>
        <p:spPr>
          <a:xfrm rot="10800000">
            <a:off x="1187623" y="1850766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187624" y="1412776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Bon à savoir ! </a:t>
            </a:r>
          </a:p>
        </p:txBody>
      </p:sp>
      <p:sp>
        <p:nvSpPr>
          <p:cNvPr id="14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187622" y="2343251"/>
            <a:ext cx="6789394" cy="3462013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2"/>
                </a:solidFill>
              </a:rPr>
              <a:t>LES CONTRATS D’ASSURANCE MULTIRISQUES HABITATION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comportent parfois une </a:t>
            </a:r>
            <a:r>
              <a:rPr lang="fr-FR" b="1" dirty="0">
                <a:solidFill>
                  <a:schemeClr val="tx1"/>
                </a:solidFill>
              </a:rPr>
              <a:t>clause sur les dépannages d’urgence à domicile</a:t>
            </a:r>
            <a:r>
              <a:rPr lang="fr-FR" dirty="0">
                <a:solidFill>
                  <a:schemeClr val="tx1"/>
                </a:solidFill>
              </a:rPr>
              <a:t>…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mais ne mettent </a:t>
            </a:r>
            <a:r>
              <a:rPr lang="fr-FR" b="1" dirty="0">
                <a:solidFill>
                  <a:schemeClr val="tx1"/>
                </a:solidFill>
              </a:rPr>
              <a:t>pas à l’abri des dépanneurs indélicats </a:t>
            </a:r>
            <a:r>
              <a:rPr lang="fr-FR" dirty="0">
                <a:solidFill>
                  <a:schemeClr val="tx1"/>
                </a:solidFill>
              </a:rPr>
              <a:t>!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Le risque est a priori moindre avec un contrat d’assistance si vous pouvez joindre un numéro d’urgence 24 h/24 qui vous dirige vers un </a:t>
            </a:r>
            <a:r>
              <a:rPr lang="fr-FR" b="1" dirty="0">
                <a:solidFill>
                  <a:schemeClr val="tx1"/>
                </a:solidFill>
              </a:rPr>
              <a:t>professionnel référencé.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731990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/>
          <p:cNvSpPr/>
          <p:nvPr/>
        </p:nvSpPr>
        <p:spPr>
          <a:xfrm>
            <a:off x="539552" y="-27385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r>
              <a:rPr lang="fr-F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245941" y="2204864"/>
            <a:ext cx="675051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 </a:t>
            </a:r>
            <a:r>
              <a:rPr lang="fr-FR" b="1" dirty="0">
                <a:solidFill>
                  <a:schemeClr val="tx2"/>
                </a:solidFill>
              </a:rPr>
              <a:t>VOTRE PORTE EST SIMPLEMENT CLAQUÉE ? </a:t>
            </a:r>
          </a:p>
          <a:p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Gardez la tête froide !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Ne pas recourir au dépannage d’urgence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Se munir d’un cliché de radiographie médicale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Faire appel au besoin à un bricoleur de votre entourage </a:t>
            </a:r>
          </a:p>
        </p:txBody>
      </p:sp>
      <p:sp>
        <p:nvSpPr>
          <p:cNvPr id="11" name="Triangle isocèle 10"/>
          <p:cNvSpPr/>
          <p:nvPr/>
        </p:nvSpPr>
        <p:spPr>
          <a:xfrm rot="10800000">
            <a:off x="1187623" y="1850766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187624" y="1412776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Serrurerie : les bonnes pratiques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(1/2)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45941" y="4437112"/>
            <a:ext cx="69721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VOTRE PORTE EST SIMPLEMENT CLAQUÉE MAIS ELLE EST BLINDÉE ? </a:t>
            </a:r>
          </a:p>
          <a:p>
            <a:endParaRPr lang="fr-FR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une porte blindée non verrouillée s’ouvre comme une porte standard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ne croyez pas les dépanneurs qui veulent casser et remplacer votre serrure… </a:t>
            </a:r>
          </a:p>
        </p:txBody>
      </p:sp>
      <p:sp>
        <p:nvSpPr>
          <p:cNvPr id="14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505873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iangle isocèle 16"/>
          <p:cNvSpPr/>
          <p:nvPr/>
        </p:nvSpPr>
        <p:spPr>
          <a:xfrm rot="10800000">
            <a:off x="1187623" y="1844824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0"/>
          <p:cNvSpPr/>
          <p:nvPr/>
        </p:nvSpPr>
        <p:spPr>
          <a:xfrm>
            <a:off x="539552" y="-27385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252812" y="2708920"/>
            <a:ext cx="69264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VOTRE PORTE EST FERMÉE À CLÉ, VOUS AVEZ PERDU VOS CLÉS ? 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dirty="0"/>
              <a:t> L’intervention d’un « vrai » serrurier est alors indispensable.</a:t>
            </a:r>
          </a:p>
          <a:p>
            <a:endParaRPr lang="fr-FR" dirty="0"/>
          </a:p>
          <a:p>
            <a:pPr lvl="0"/>
            <a:r>
              <a:rPr lang="fr-FR" dirty="0"/>
              <a:t>Un vrai serrurier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n’abîme jamais la porte,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il ne la perce pas.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Dans le pire des cas, il détruit le cylindre mais pas le bloc serrure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87624" y="1412776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Serrurerie : les bonnes pratiques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(2/2)</a:t>
            </a:r>
          </a:p>
        </p:txBody>
      </p:sp>
      <p:sp>
        <p:nvSpPr>
          <p:cNvPr id="15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UFC-Que Choisir de xxx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8568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isocèle 19"/>
          <p:cNvSpPr/>
          <p:nvPr/>
        </p:nvSpPr>
        <p:spPr>
          <a:xfrm rot="10800000">
            <a:off x="1187623" y="1850766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0"/>
          <p:cNvSpPr/>
          <p:nvPr/>
        </p:nvSpPr>
        <p:spPr>
          <a:xfrm>
            <a:off x="539552" y="-27385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r>
              <a:rPr lang="fr-F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245941" y="2433662"/>
            <a:ext cx="66979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OUVERTURE D’UNE PORTE CLAQUÉE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80 à 100 € en journée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110 à 140 €  le soir ou le week-end </a:t>
            </a:r>
          </a:p>
        </p:txBody>
      </p:sp>
      <p:sp>
        <p:nvSpPr>
          <p:cNvPr id="4" name="Rectangle 3"/>
          <p:cNvSpPr/>
          <p:nvPr/>
        </p:nvSpPr>
        <p:spPr>
          <a:xfrm rot="21415077">
            <a:off x="5017951" y="2443384"/>
            <a:ext cx="384196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i="1" dirty="0"/>
              <a:t>Exemples rencontrés à l’association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/>
              <a:t>xxx € pour une simple porte claquée... 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7622" y="4797152"/>
            <a:ext cx="67893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PORTE FERMÉE À CLÉ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90 à 140 € pour l’ouverture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150 à 350 € pour le changement de cylindre </a:t>
            </a:r>
            <a:r>
              <a:rPr lang="fr-FR" sz="1400" dirty="0"/>
              <a:t>(selon gamme et marque)</a:t>
            </a:r>
            <a:r>
              <a:rPr lang="fr-FR" dirty="0"/>
              <a:t> </a:t>
            </a:r>
          </a:p>
        </p:txBody>
      </p:sp>
      <p:sp>
        <p:nvSpPr>
          <p:cNvPr id="15" name="Rectangle 14"/>
          <p:cNvSpPr/>
          <p:nvPr/>
        </p:nvSpPr>
        <p:spPr>
          <a:xfrm rot="21361590">
            <a:off x="4989474" y="4531616"/>
            <a:ext cx="384196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i="1" dirty="0"/>
              <a:t>Exemples rencontrées à l’association </a:t>
            </a:r>
          </a:p>
          <a:p>
            <a:r>
              <a:rPr lang="fr-FR" sz="1600" i="1" dirty="0"/>
              <a:t>xxx € l’ouverture de la porte fermée à clé </a:t>
            </a:r>
          </a:p>
        </p:txBody>
      </p:sp>
      <p:sp>
        <p:nvSpPr>
          <p:cNvPr id="17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19" name="Rectangle 11"/>
          <p:cNvSpPr/>
          <p:nvPr/>
        </p:nvSpPr>
        <p:spPr>
          <a:xfrm>
            <a:off x="1187624" y="1418717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Serrurerie : les vrais tarifs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1843418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/>
          <p:nvPr/>
        </p:nvSpPr>
        <p:spPr>
          <a:xfrm>
            <a:off x="539552" y="-27385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r>
              <a:rPr lang="fr-F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riangle isocèle 10"/>
          <p:cNvSpPr/>
          <p:nvPr/>
        </p:nvSpPr>
        <p:spPr>
          <a:xfrm rot="10800000">
            <a:off x="1187623" y="1850766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187624" y="1412776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Serrurerie : bon à savoir ! </a:t>
            </a:r>
          </a:p>
        </p:txBody>
      </p:sp>
      <p:sp>
        <p:nvSpPr>
          <p:cNvPr id="15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1245941" y="2564904"/>
            <a:ext cx="6789394" cy="2808311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b="1" dirty="0">
              <a:solidFill>
                <a:schemeClr val="tx2"/>
              </a:solidFill>
            </a:endParaRPr>
          </a:p>
          <a:p>
            <a:r>
              <a:rPr lang="fr-FR" b="1" dirty="0">
                <a:solidFill>
                  <a:schemeClr val="tx2"/>
                </a:solidFill>
              </a:rPr>
              <a:t>POUR VOTRE SÉCURITÉ, ENFERMEZ-VOUS !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Une porte simplement claquée n’est pas une porte fermée. Elle peut s’ouvrir avec une radiographie,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Nous vous conseillons donc de fermer votre porte à clé dès que vous rentrez chez vous, même si votre porte n’a pas de poignée côté extérieur. </a:t>
            </a:r>
          </a:p>
          <a:p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3820843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/>
          <p:nvPr/>
        </p:nvSpPr>
        <p:spPr>
          <a:xfrm>
            <a:off x="539552" y="-27385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252812" y="2420888"/>
            <a:ext cx="69264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VOUS AVEZ UNE FUITE D’EAU ? </a:t>
            </a:r>
            <a:endParaRPr lang="fr-FR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Pas d’urgence !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Une fois l’eau coupée, une réparation peut attendre.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La seule urgence : l’inondation qui nécessite d’appeler les pompiers</a:t>
            </a:r>
          </a:p>
        </p:txBody>
      </p:sp>
      <p:sp>
        <p:nvSpPr>
          <p:cNvPr id="11" name="Triangle isocèle 10"/>
          <p:cNvSpPr/>
          <p:nvPr/>
        </p:nvSpPr>
        <p:spPr>
          <a:xfrm rot="10800000">
            <a:off x="1187623" y="1850766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187624" y="1412776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Plomberie : les bonnes pratiques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(1/2)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66292" y="2206605"/>
            <a:ext cx="6972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252812" y="4077072"/>
            <a:ext cx="72076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VOS WC SONT BOUCHÉS ? </a:t>
            </a:r>
            <a:endParaRPr lang="fr-FR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seule véritable urgence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Les principales causes : bloc désodorisant, serviette hygiénique, tuyau ancien jamais été curé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Versez de l’eau bouillante pour ramollir ce qui est tombé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Essayer avec une pompe manuelle ou une tringle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Si dégorgement important : camion pompe (rapide, efficace mais cher)</a:t>
            </a:r>
          </a:p>
        </p:txBody>
      </p:sp>
      <p:sp>
        <p:nvSpPr>
          <p:cNvPr id="17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2002663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/>
          <p:nvPr/>
        </p:nvSpPr>
        <p:spPr>
          <a:xfrm>
            <a:off x="539552" y="-27385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252812" y="2394754"/>
            <a:ext cx="6926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VOTRE CHAUFFE-EAU ÉLECTRIQUE FUIT ? 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dirty="0"/>
              <a:t>Une cause fréquente de surfacturation </a:t>
            </a:r>
          </a:p>
        </p:txBody>
      </p:sp>
      <p:sp>
        <p:nvSpPr>
          <p:cNvPr id="11" name="Triangle isocèle 10"/>
          <p:cNvSpPr/>
          <p:nvPr/>
        </p:nvSpPr>
        <p:spPr>
          <a:xfrm rot="10800000">
            <a:off x="1187623" y="1850766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187622" y="1412776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Plomberie : les bonnes pratiques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(2/2)</a:t>
            </a:r>
            <a:endParaRPr lang="fr-FR" sz="2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38" y="3546882"/>
            <a:ext cx="66453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QUE FAIRE ? PARER AU PLUS PRESSÉ ! </a:t>
            </a:r>
          </a:p>
          <a:p>
            <a:endParaRPr lang="fr-F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fermer le robinet d’arrivée d’eau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chercher le fusible pour mettre le ballon d’eau en sécurité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appeler son plombier-chauffagiste et se faire guider au besoin par téléphone </a:t>
            </a:r>
          </a:p>
        </p:txBody>
      </p:sp>
      <p:sp>
        <p:nvSpPr>
          <p:cNvPr id="15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3529183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/>
          <p:nvPr/>
        </p:nvSpPr>
        <p:spPr>
          <a:xfrm>
            <a:off x="539552" y="-27385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riangle isocèle 10"/>
          <p:cNvSpPr/>
          <p:nvPr/>
        </p:nvSpPr>
        <p:spPr>
          <a:xfrm rot="10800000">
            <a:off x="1187623" y="1850766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187624" y="1412776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Plomberie : les vrais tarifs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45941" y="2433662"/>
            <a:ext cx="66979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VOS WC SONT BOUCHÉS 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300 € maximum, nuit ou week-end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350 € à 600 € pour le camion pompe 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Montant parfois supérieur en assainissement non collectif, intervention sur demande du syndic en immeuble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 rot="21207094">
            <a:off x="4602558" y="4405904"/>
            <a:ext cx="384196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i="1" dirty="0"/>
              <a:t>Exemples rencontrés à l’association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/>
              <a:t>xxx € pour des toilettes bouchés... </a:t>
            </a:r>
          </a:p>
        </p:txBody>
      </p:sp>
      <p:sp>
        <p:nvSpPr>
          <p:cNvPr id="15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96739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/>
          <p:nvPr/>
        </p:nvSpPr>
        <p:spPr>
          <a:xfrm>
            <a:off x="539552" y="-27385"/>
            <a:ext cx="8640960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6501360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5" y="2132856"/>
            <a:ext cx="6789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LE DÉPANNAGE EN SERRURERIE </a:t>
            </a:r>
          </a:p>
          <a:p>
            <a:endParaRPr lang="fr-FR" sz="1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Une véritable </a:t>
            </a:r>
            <a:r>
              <a:rPr lang="fr-FR" b="1" dirty="0"/>
              <a:t>mine d’or pour professionnels sans scrupule</a:t>
            </a:r>
            <a:r>
              <a:rPr lang="fr-FR" dirty="0"/>
              <a:t>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50 % des plaintes </a:t>
            </a:r>
            <a:r>
              <a:rPr lang="fr-FR" dirty="0"/>
              <a:t>enregistrées sur le dépannage à domicile concernent l’ouverture de porte </a:t>
            </a:r>
            <a:r>
              <a:rPr lang="fr-FR" sz="1400" dirty="0"/>
              <a:t>(en 2011)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Notre association a traité au cours des dernières années plus de </a:t>
            </a:r>
            <a:r>
              <a:rPr lang="fr-FR" b="1" dirty="0"/>
              <a:t>xxx</a:t>
            </a:r>
            <a:r>
              <a:rPr lang="fr-FR" dirty="0"/>
              <a:t> litiges relatifs à des problèmes avec des serruriers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624" y="4526394"/>
            <a:ext cx="6789393" cy="163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LE DÉPANNAGE EN PLOMBERIE </a:t>
            </a:r>
          </a:p>
          <a:p>
            <a:endParaRPr lang="fr-FR" sz="10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occupe la 2</a:t>
            </a:r>
            <a:r>
              <a:rPr lang="fr-FR" baseline="30000" dirty="0"/>
              <a:t>ème</a:t>
            </a:r>
            <a:r>
              <a:rPr lang="fr-FR" dirty="0"/>
              <a:t> place en matière d’arnaques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Fermer un robinet suffirait bien souvent</a:t>
            </a:r>
            <a:r>
              <a:rPr lang="fr-FR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Notre association a traité au cours des dernières années plus de </a:t>
            </a:r>
            <a:r>
              <a:rPr lang="fr-FR" b="1" dirty="0"/>
              <a:t>xxx</a:t>
            </a:r>
            <a:r>
              <a:rPr lang="fr-FR" dirty="0"/>
              <a:t> litiges relatifs à des problèmes avec des plombiers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riangle isocèle 11"/>
          <p:cNvSpPr/>
          <p:nvPr/>
        </p:nvSpPr>
        <p:spPr>
          <a:xfrm rot="10800000">
            <a:off x="1202778" y="1700808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1"/>
          <p:cNvSpPr/>
          <p:nvPr/>
        </p:nvSpPr>
        <p:spPr>
          <a:xfrm>
            <a:off x="1187624" y="1268760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Gros plan sur la serrurerie et la plomberie </a:t>
            </a:r>
          </a:p>
        </p:txBody>
      </p:sp>
      <p:sp>
        <p:nvSpPr>
          <p:cNvPr id="3" name="Ruban vers le haut 2"/>
          <p:cNvSpPr/>
          <p:nvPr/>
        </p:nvSpPr>
        <p:spPr>
          <a:xfrm rot="1205935">
            <a:off x="7004908" y="2293233"/>
            <a:ext cx="1944216" cy="501393"/>
          </a:xfrm>
          <a:prstGeom prst="ribbon2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Que choisir</a:t>
            </a:r>
          </a:p>
          <a:p>
            <a:pPr algn="ctr"/>
            <a:r>
              <a:rPr lang="fr-FR" sz="1200" b="1" dirty="0"/>
              <a:t>n ° 510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3550150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/>
          <p:nvPr/>
        </p:nvSpPr>
        <p:spPr>
          <a:xfrm>
            <a:off x="539553" y="-27385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6501360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5" y="2160092"/>
            <a:ext cx="6789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1/ CONSULTER LES PAGES JAUNES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r>
              <a:rPr lang="fr-FR" dirty="0"/>
              <a:t>Le budget communication colossal de certaines sociétés est toujours refacturé aux consommateurs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riangle isocèle 17"/>
          <p:cNvSpPr/>
          <p:nvPr/>
        </p:nvSpPr>
        <p:spPr>
          <a:xfrm rot="10800000">
            <a:off x="1202778" y="1700808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1"/>
          <p:cNvSpPr/>
          <p:nvPr/>
        </p:nvSpPr>
        <p:spPr>
          <a:xfrm>
            <a:off x="1187624" y="1268760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Les 7 erreurs à ne pas commettre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(1/6)</a:t>
            </a:r>
          </a:p>
        </p:txBody>
      </p:sp>
      <p:sp>
        <p:nvSpPr>
          <p:cNvPr id="5" name="Rectangle 4"/>
          <p:cNvSpPr/>
          <p:nvPr/>
        </p:nvSpPr>
        <p:spPr>
          <a:xfrm rot="21410170">
            <a:off x="1202777" y="5002143"/>
            <a:ext cx="67893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dirty="0"/>
          </a:p>
        </p:txBody>
      </p:sp>
      <p:sp>
        <p:nvSpPr>
          <p:cNvPr id="15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22" name="Rectangle 21"/>
          <p:cNvSpPr/>
          <p:nvPr/>
        </p:nvSpPr>
        <p:spPr>
          <a:xfrm rot="21391881">
            <a:off x="1537662" y="3406538"/>
            <a:ext cx="6420595" cy="730520"/>
          </a:xfrm>
          <a:prstGeom prst="wedgeRectCallout">
            <a:avLst>
              <a:gd name="adj1" fmla="val -20910"/>
              <a:gd name="adj2" fmla="val 954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 C’est normal que nos prix soient élevés : </a:t>
            </a:r>
          </a:p>
          <a:p>
            <a:r>
              <a:rPr lang="fr-F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nous avons un gros budget publicitaire qu’il faut bien financer »…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rot="21343249">
            <a:off x="1508768" y="5013189"/>
            <a:ext cx="6420595" cy="721221"/>
          </a:xfrm>
          <a:prstGeom prst="wedgeRectCallout">
            <a:avLst>
              <a:gd name="adj1" fmla="val -20077"/>
              <a:gd name="adj2" fmla="val 977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L’entreprise Garnier père et fils aurait dépensé, en 2010, 5 millions en publicité pour un chiffre d’affaires de 8 millions … !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183998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/>
          <p:nvPr/>
        </p:nvSpPr>
        <p:spPr>
          <a:xfrm>
            <a:off x="539553" y="-27385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6501360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r>
              <a:rPr lang="fr-F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7624" y="2132856"/>
            <a:ext cx="67893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2/ CHERCHER SUR INTERNET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r>
              <a:rPr lang="fr-FR" dirty="0"/>
              <a:t>Figurer en tête des recherches Internet demande du temps et de l’argent. Les artisans de quartier «honnêtes » n’en ont généralement pas les moyens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riangle isocèle 17"/>
          <p:cNvSpPr/>
          <p:nvPr/>
        </p:nvSpPr>
        <p:spPr>
          <a:xfrm rot="10800000">
            <a:off x="1202778" y="1700808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1"/>
          <p:cNvSpPr/>
          <p:nvPr/>
        </p:nvSpPr>
        <p:spPr>
          <a:xfrm>
            <a:off x="1187624" y="1268760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Les 7 erreurs à ne pas commettre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(2/6)</a:t>
            </a:r>
          </a:p>
        </p:txBody>
      </p:sp>
      <p:pic>
        <p:nvPicPr>
          <p:cNvPr id="1028" name="Picture 4" descr="Z:\CommunMouvement\ZZZ_PROJET DE NOUVEAU CLASSEMENT\E_DEV\E37 A LA RENCONTRE DES CONSO\1_Arnaques à domicile\Chercher sur Interne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4" r="9743"/>
          <a:stretch/>
        </p:blipFill>
        <p:spPr bwMode="auto">
          <a:xfrm>
            <a:off x="1232146" y="3779032"/>
            <a:ext cx="4577758" cy="23717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:\CommunMouvement\ZZZ_PROJET DE NOUVEAU CLASSEMENT\E_DEV\E37 A LA RENCONTRE DES CONSO\1_Arnaques à domicile\Chercher sur Internet_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6" r="16207"/>
          <a:stretch/>
        </p:blipFill>
        <p:spPr bwMode="auto">
          <a:xfrm>
            <a:off x="5940153" y="3233321"/>
            <a:ext cx="2568580" cy="29319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194018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/>
          <p:nvPr/>
        </p:nvSpPr>
        <p:spPr>
          <a:xfrm>
            <a:off x="539553" y="-27385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6501360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624" y="2132856"/>
            <a:ext cx="67893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3/ APPELER UN NUMÉRO D’URGENCE TROUVÉ DANS VOTRE BOÎTE AUX LETTRES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r>
              <a:rPr lang="fr-FR" dirty="0"/>
              <a:t>Une utilisation frauduleuse du nom et du blason de la collectivité entraîne une confusion dans l’esprit des consommateurs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riangle isocèle 17"/>
          <p:cNvSpPr/>
          <p:nvPr/>
        </p:nvSpPr>
        <p:spPr>
          <a:xfrm rot="10800000">
            <a:off x="1202778" y="1700808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1"/>
          <p:cNvSpPr/>
          <p:nvPr/>
        </p:nvSpPr>
        <p:spPr>
          <a:xfrm>
            <a:off x="1187624" y="1268760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Les 7 erreurs à ne pas commettre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(3/6)</a:t>
            </a:r>
          </a:p>
        </p:txBody>
      </p:sp>
      <p:sp>
        <p:nvSpPr>
          <p:cNvPr id="20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pic>
        <p:nvPicPr>
          <p:cNvPr id="5122" name="Picture 2" descr="Z:\CommunMouvement\ZZZ_PROJET DE NOUVEAU CLASSEMENT\E_DEV\E37 A LA RENCONTRE DES CONSO\1_Arnaques à domicile\Numéros utiles_carton_recto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0655">
            <a:off x="1411005" y="3736020"/>
            <a:ext cx="3413918" cy="243451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Z:\CommunMouvement\ZZZ_PROJET DE NOUVEAU CLASSEMENT\E_DEV\E37 A LA RENCONTRE DES CONSO\1_Arnaques à domicile\Numéros utiles_carton_verso_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8" t="5375" r="4828" b="25699"/>
          <a:stretch/>
        </p:blipFill>
        <p:spPr bwMode="auto">
          <a:xfrm>
            <a:off x="5245801" y="3435729"/>
            <a:ext cx="2731215" cy="299833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99582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/>
          <p:nvPr/>
        </p:nvSpPr>
        <p:spPr>
          <a:xfrm>
            <a:off x="539552" y="-27384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r>
              <a:rPr lang="fr-F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7624" y="2060848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4/ DEMANDER CONSEIL AU COMMISSARIAT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r>
              <a:rPr lang="fr-FR" dirty="0"/>
              <a:t>Les policiers ne sont pas toujours informés et peuvent vous diriger vers une société « indélicate »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7622" y="3369766"/>
            <a:ext cx="73448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5/ VOULOIR SYSTÉMATIQUEMENT LE PRIX LE PLUS BAS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r>
              <a:rPr lang="fr-FR" dirty="0"/>
              <a:t>A vouloir payer en deçà de ce qui est raisonnable, on risque de payer une note très salée. Ne vous laisser pas influencer pas les promesses intenables…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riangle isocèle 17"/>
          <p:cNvSpPr/>
          <p:nvPr/>
        </p:nvSpPr>
        <p:spPr>
          <a:xfrm rot="10800000">
            <a:off x="1202778" y="1700808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1"/>
          <p:cNvSpPr/>
          <p:nvPr/>
        </p:nvSpPr>
        <p:spPr>
          <a:xfrm>
            <a:off x="1187624" y="1268760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Les 7 erreurs à ne pas commettre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(4/6)</a:t>
            </a:r>
          </a:p>
        </p:txBody>
      </p:sp>
      <p:pic>
        <p:nvPicPr>
          <p:cNvPr id="4100" name="Picture 4" descr="Z:\CommunMouvement\ZZZ_PROJET DE NOUVEAU CLASSEMENT\E_DEV\E37 A LA RENCONTRE DES CONSO\1_Arnaques à domicile\Pas cher_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" t="4836"/>
          <a:stretch/>
        </p:blipFill>
        <p:spPr bwMode="auto">
          <a:xfrm>
            <a:off x="1202777" y="4645856"/>
            <a:ext cx="1267569" cy="16888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Z:\CommunMouvement\ZZZ_PROJET DE NOUVEAU CLASSEMENT\E_DEV\E37 A LA RENCONTRE DES CONSO\1_Arnaques à domicile\Pas cher_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501840"/>
            <a:ext cx="5210176" cy="3714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Z:\CommunMouvement\ZZZ_PROJET DE NOUVEAU CLASSEMENT\E_DEV\E37 A LA RENCONTRE DES CONSO\1_Arnaques à domicile\Pas cher_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970" y="5090691"/>
            <a:ext cx="2247900" cy="533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Z:\CommunMouvement\ZZZ_PROJET DE NOUVEAU CLASSEMENT\E_DEV\E37 A LA RENCONTRE DES CONSO\1_Arnaques à domicile\Tarif défiant toute concurrence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45"/>
          <a:stretch/>
        </p:blipFill>
        <p:spPr bwMode="auto">
          <a:xfrm>
            <a:off x="3174132" y="5948413"/>
            <a:ext cx="4981575" cy="43291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3594647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/>
          <p:nvPr/>
        </p:nvSpPr>
        <p:spPr>
          <a:xfrm>
            <a:off x="539552" y="-27384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r>
              <a:rPr lang="fr-F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187623" y="2204864"/>
            <a:ext cx="720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6/ SE LAISSER ABUSER PAR LES NOMS QUI INSPIRENT CONFIANCE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Méfiez-vous des appellations faussement rassurantes </a:t>
            </a:r>
          </a:p>
        </p:txBody>
      </p:sp>
      <p:sp>
        <p:nvSpPr>
          <p:cNvPr id="18" name="Triangle isocèle 17"/>
          <p:cNvSpPr/>
          <p:nvPr/>
        </p:nvSpPr>
        <p:spPr>
          <a:xfrm rot="10800000">
            <a:off x="1202778" y="1700808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1"/>
          <p:cNvSpPr/>
          <p:nvPr/>
        </p:nvSpPr>
        <p:spPr>
          <a:xfrm>
            <a:off x="1187624" y="1268760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Les 7 erreurs à ne pas commettre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(5/6)</a:t>
            </a:r>
          </a:p>
        </p:txBody>
      </p:sp>
      <p:pic>
        <p:nvPicPr>
          <p:cNvPr id="2050" name="Picture 2" descr="Z:\CommunMouvement\ZZZ_PROJET DE NOUVEAU CLASSEMENT\E_DEV\E37 A LA RENCONTRE DES CONSO\1_Arnaques à domicile\AFDC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8" t="5332" r="68637" b="37439"/>
          <a:stretch/>
        </p:blipFill>
        <p:spPr bwMode="auto">
          <a:xfrm>
            <a:off x="5724128" y="5024697"/>
            <a:ext cx="2028825" cy="107935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314026" y="4964211"/>
            <a:ext cx="42333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L’Association française de défense des consommateurs européens : un nom pompeux, pas une association de consommateurs !</a:t>
            </a:r>
          </a:p>
        </p:txBody>
      </p:sp>
      <p:pic>
        <p:nvPicPr>
          <p:cNvPr id="2051" name="Picture 3" descr="Z:\CommunMouvement\ZZZ_PROJET DE NOUVEAU CLASSEMENT\E_DEV\E37 A LA RENCONTRE DES CONSO\1_Arnaques à domicile\Père et fil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5" t="6383"/>
          <a:stretch/>
        </p:blipFill>
        <p:spPr bwMode="auto">
          <a:xfrm>
            <a:off x="1490809" y="2988975"/>
            <a:ext cx="1780025" cy="754902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Z:\CommunMouvement\ZZZ_PROJET DE NOUVEAU CLASSEMENT\E_DEV\E37 A LA RENCONTRE DES CONSO\1_Arnaques à domicile\Près de chez vous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726"/>
          <a:stretch/>
        </p:blipFill>
        <p:spPr bwMode="auto">
          <a:xfrm>
            <a:off x="6325484" y="3128362"/>
            <a:ext cx="1781780" cy="47612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Z:\CommunMouvement\ZZZ_PROJET DE NOUVEAU CLASSEMENT\E_DEV\E37 A LA RENCONTRE DES CONSO\1_Arnaques à domicile\Expert de proximité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597" y="3961226"/>
            <a:ext cx="2037555" cy="3553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Z:\CommunMouvement\ZZZ_PROJET DE NOUVEAU CLASSEMENT\E_DEV\E37 A LA RENCONTRE DES CONSO\1_Arnaques à domicile\Au coeur de la vill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363" y="3981759"/>
            <a:ext cx="2028825" cy="3143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Z:\CommunMouvement\ZZZ_PROJET DE NOUVEAU CLASSEMENT\E_DEV\E37 A LA RENCONTRE DES CONSO\1_Arnaques à domicile\Compagnon serrurie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025" y="3972233"/>
            <a:ext cx="2214563" cy="3333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Z:\CommunMouvement\ZZZ_PROJET DE NOUVEAU CLASSEMENT\E_DEV\E37 A LA RENCONTRE DES CONSO\1_Arnaques à domicile\De quartier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712" y="3110211"/>
            <a:ext cx="1152128" cy="51243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3843515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/>
          <p:nvPr/>
        </p:nvSpPr>
        <p:spPr>
          <a:xfrm>
            <a:off x="539552" y="-27384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202777" y="2206605"/>
            <a:ext cx="7344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7/ SE FIER A LA MENTION « AGRÉÉ PAR LES GRANDES MARQUES » </a:t>
            </a:r>
          </a:p>
          <a:p>
            <a:r>
              <a:rPr lang="fr-FR" dirty="0"/>
              <a:t>Commercialiser des produits de marques, ce n’est pas être agréé par elles.</a:t>
            </a:r>
          </a:p>
        </p:txBody>
      </p:sp>
      <p:sp>
        <p:nvSpPr>
          <p:cNvPr id="18" name="Triangle isocèle 17"/>
          <p:cNvSpPr/>
          <p:nvPr/>
        </p:nvSpPr>
        <p:spPr>
          <a:xfrm rot="10800000">
            <a:off x="1202778" y="1700808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1"/>
          <p:cNvSpPr/>
          <p:nvPr/>
        </p:nvSpPr>
        <p:spPr>
          <a:xfrm>
            <a:off x="1187624" y="1268760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Les 7 erreurs à ne pas commettre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(6/6)</a:t>
            </a:r>
          </a:p>
        </p:txBody>
      </p:sp>
      <p:pic>
        <p:nvPicPr>
          <p:cNvPr id="3074" name="Picture 2" descr="Z:\CommunMouvement\ZZZ_PROJET DE NOUVEAU CLASSEMENT\E_DEV\E37 A LA RENCONTRE DES CONSO\1_Arnaques à domicile\Entreprises agées par les grands marques_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89"/>
          <a:stretch/>
        </p:blipFill>
        <p:spPr bwMode="auto">
          <a:xfrm>
            <a:off x="4355976" y="3459186"/>
            <a:ext cx="3990975" cy="4333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Z:\CommunMouvement\ZZZ_PROJET DE NOUVEAU CLASSEMENT\E_DEV\E37 A LA RENCONTRE DES CONSO\1_Arnaques à domicile\Entreprises agées par les grands marque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" t="44127" r="10297" b="-1"/>
          <a:stretch/>
        </p:blipFill>
        <p:spPr bwMode="auto">
          <a:xfrm>
            <a:off x="2496345" y="4360248"/>
            <a:ext cx="4171950" cy="17926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Z:\CommunMouvement\ZZZ_PROJET DE NOUVEAU CLASSEMENT\E_DEV\E37 A LA RENCONTRE DES CONSO\1_Arnaques à domicile\Entreprises agées par les grands marque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48" r="35921" b="66852"/>
          <a:stretch/>
        </p:blipFill>
        <p:spPr bwMode="auto">
          <a:xfrm>
            <a:off x="1187624" y="3418705"/>
            <a:ext cx="2774405" cy="5143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UFC-Que Choisir de Côte d’Or</a:t>
            </a:r>
          </a:p>
        </p:txBody>
      </p:sp>
    </p:spTree>
    <p:extLst>
      <p:ext uri="{BB962C8B-B14F-4D97-AF65-F5344CB8AC3E}">
        <p14:creationId xmlns:p14="http://schemas.microsoft.com/office/powerpoint/2010/main" val="4042497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/>
          <p:nvPr/>
        </p:nvSpPr>
        <p:spPr>
          <a:xfrm>
            <a:off x="539552" y="-27385"/>
            <a:ext cx="8604448" cy="900687"/>
          </a:xfrm>
          <a:prstGeom prst="rect">
            <a:avLst/>
          </a:prstGeom>
          <a:solidFill>
            <a:srgbClr val="278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778097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l’attaque des arnaques !  </a:t>
            </a:r>
            <a:b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2132856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1/ DORMEZ CHEZ UN PROCHE OU À L’HÔTEL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r>
              <a:rPr lang="fr-FR" dirty="0"/>
              <a:t>Une nuit d’hôtel coûte moins cher qu’une ouverture de porte de nuit… </a:t>
            </a:r>
          </a:p>
          <a:p>
            <a:pPr lvl="0"/>
            <a:r>
              <a:rPr lang="fr-FR" dirty="0"/>
              <a:t>Soyez prévoyant : donnez un double de vos clés à une personne de confiance</a:t>
            </a:r>
          </a:p>
          <a:p>
            <a:r>
              <a:rPr lang="fr-FR" dirty="0"/>
              <a:t>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7623" y="3284984"/>
            <a:ext cx="67893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2/ COUPEZ L’EAU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r>
              <a:rPr lang="fr-FR" dirty="0"/>
              <a:t>Coupez le robinet d’arrivée et n’agissez pas dans l’urgence. </a:t>
            </a:r>
          </a:p>
          <a:p>
            <a:r>
              <a:rPr lang="fr-FR" dirty="0"/>
              <a:t>Repérer votre robinet d’arrivée d’eau sans attendre d’avoir une fuite.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27535" y="0"/>
            <a:ext cx="592613" cy="6858000"/>
          </a:xfrm>
          <a:prstGeom prst="rect">
            <a:avLst/>
          </a:prstGeom>
          <a:solidFill>
            <a:srgbClr val="00206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2" descr="C:\Users\cguillerm\AppData\Local\Microsoft\Windows\Temporary Internet Files\Content.Outlook\9TQG6IRZ\LOGO_U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50" y="188640"/>
            <a:ext cx="38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187624" y="4437112"/>
            <a:ext cx="67893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3/ EXIGEZ UN DEVIS ÉCRIT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r>
              <a:rPr lang="fr-FR" dirty="0"/>
              <a:t>Une fois le problème identifié et avant toute réparation, exigez un devis écrit.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26501" y="5517232"/>
            <a:ext cx="6945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4/ CONSERVEZ TOUTES LES PIÈCES REMPLACÉES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r>
              <a:rPr lang="fr-FR" dirty="0"/>
              <a:t>Conserver les éléments remplacés… surtout quand la facture est lourde.</a:t>
            </a:r>
          </a:p>
        </p:txBody>
      </p:sp>
      <p:sp>
        <p:nvSpPr>
          <p:cNvPr id="18" name="Triangle isocèle 17"/>
          <p:cNvSpPr/>
          <p:nvPr/>
        </p:nvSpPr>
        <p:spPr>
          <a:xfrm rot="10800000">
            <a:off x="1202778" y="1700808"/>
            <a:ext cx="288031" cy="21008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1"/>
          <p:cNvSpPr/>
          <p:nvPr/>
        </p:nvSpPr>
        <p:spPr>
          <a:xfrm>
            <a:off x="1187624" y="1268760"/>
            <a:ext cx="6789392" cy="432048"/>
          </a:xfrm>
          <a:custGeom>
            <a:avLst/>
            <a:gdLst>
              <a:gd name="connsiteX0" fmla="*/ 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0 w 6789392"/>
              <a:gd name="connsiteY4" fmla="*/ 0 h 432048"/>
              <a:gd name="connsiteX0" fmla="*/ 323850 w 6789392"/>
              <a:gd name="connsiteY0" fmla="*/ 0 h 432048"/>
              <a:gd name="connsiteX1" fmla="*/ 6789392 w 6789392"/>
              <a:gd name="connsiteY1" fmla="*/ 0 h 432048"/>
              <a:gd name="connsiteX2" fmla="*/ 6789392 w 6789392"/>
              <a:gd name="connsiteY2" fmla="*/ 432048 h 432048"/>
              <a:gd name="connsiteX3" fmla="*/ 0 w 6789392"/>
              <a:gd name="connsiteY3" fmla="*/ 432048 h 432048"/>
              <a:gd name="connsiteX4" fmla="*/ 323850 w 6789392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9392" h="432048">
                <a:moveTo>
                  <a:pt x="323850" y="0"/>
                </a:moveTo>
                <a:lnTo>
                  <a:pt x="6789392" y="0"/>
                </a:lnTo>
                <a:lnTo>
                  <a:pt x="6789392" y="432048"/>
                </a:lnTo>
                <a:lnTo>
                  <a:pt x="0" y="432048"/>
                </a:lnTo>
                <a:lnTo>
                  <a:pt x="32385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Les 7 conseils à suivre </a:t>
            </a:r>
            <a:r>
              <a:rPr lang="fr-FR" sz="1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(1/3)</a:t>
            </a:r>
          </a:p>
        </p:txBody>
      </p:sp>
      <p:sp>
        <p:nvSpPr>
          <p:cNvPr id="15" name="Espace réservé du pied de page 7"/>
          <p:cNvSpPr txBox="1">
            <a:spLocks/>
          </p:cNvSpPr>
          <p:nvPr/>
        </p:nvSpPr>
        <p:spPr>
          <a:xfrm rot="16200000">
            <a:off x="-1178586" y="50740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b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UFC-Que Choisir de xxx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231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6322</TotalTime>
  <Words>1214</Words>
  <Application>Microsoft Office PowerPoint</Application>
  <PresentationFormat>Affichage à l'écran (4:3)</PresentationFormat>
  <Paragraphs>185</Paragraphs>
  <Slides>19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Eras Bold ITC</vt:lpstr>
      <vt:lpstr>Thème Office</vt:lpstr>
      <vt:lpstr>Présentation PowerPoint</vt:lpstr>
      <vt:lpstr>A l’attaque des arnaques !   </vt:lpstr>
      <vt:lpstr>A l’attaque des arnaques !   </vt:lpstr>
      <vt:lpstr>A l’attaque des arnaques !    </vt:lpstr>
      <vt:lpstr>A l’attaque des arnaques !   </vt:lpstr>
      <vt:lpstr>A l’attaque des arnaques !    </vt:lpstr>
      <vt:lpstr>A l’attaque des arnaques !    </vt:lpstr>
      <vt:lpstr>A l’attaque des arnaques !   </vt:lpstr>
      <vt:lpstr>A l’attaque des arnaques !   </vt:lpstr>
      <vt:lpstr>A l’attaque des arnaques !   </vt:lpstr>
      <vt:lpstr>A l’attaque des arnaques !    </vt:lpstr>
      <vt:lpstr>A l’attaque des arnaques !   </vt:lpstr>
      <vt:lpstr>A l’attaque des arnaques !    </vt:lpstr>
      <vt:lpstr>A l’attaque des arnaques !   </vt:lpstr>
      <vt:lpstr>A l’attaque des arnaques !    </vt:lpstr>
      <vt:lpstr>A l’attaque des arnaques !    </vt:lpstr>
      <vt:lpstr>A l’attaque des arnaques !   </vt:lpstr>
      <vt:lpstr>A l’attaque des arnaques !   </vt:lpstr>
      <vt:lpstr>A l’attaque des arnaques !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Karina Novelli</dc:creator>
  <cp:lastModifiedBy>Bénèvoles</cp:lastModifiedBy>
  <cp:revision>348</cp:revision>
  <cp:lastPrinted>2016-07-18T09:03:27Z</cp:lastPrinted>
  <dcterms:created xsi:type="dcterms:W3CDTF">2016-02-23T07:42:01Z</dcterms:created>
  <dcterms:modified xsi:type="dcterms:W3CDTF">2017-11-23T09:34:12Z</dcterms:modified>
</cp:coreProperties>
</file>