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71" r:id="rId2"/>
    <p:sldId id="272" r:id="rId3"/>
    <p:sldId id="301" r:id="rId4"/>
    <p:sldId id="274" r:id="rId5"/>
    <p:sldId id="302" r:id="rId6"/>
    <p:sldId id="276" r:id="rId7"/>
    <p:sldId id="304" r:id="rId8"/>
    <p:sldId id="305" r:id="rId9"/>
    <p:sldId id="286" r:id="rId10"/>
    <p:sldId id="303" r:id="rId11"/>
    <p:sldId id="307" r:id="rId12"/>
    <p:sldId id="306" r:id="rId13"/>
    <p:sldId id="287" r:id="rId14"/>
    <p:sldId id="288" r:id="rId15"/>
    <p:sldId id="308" r:id="rId16"/>
    <p:sldId id="309" r:id="rId17"/>
    <p:sldId id="277" r:id="rId18"/>
    <p:sldId id="278" r:id="rId19"/>
    <p:sldId id="297" r:id="rId20"/>
    <p:sldId id="310" r:id="rId21"/>
    <p:sldId id="279" r:id="rId22"/>
    <p:sldId id="282" r:id="rId23"/>
    <p:sldId id="284" r:id="rId24"/>
    <p:sldId id="289" r:id="rId25"/>
  </p:sldIdLst>
  <p:sldSz cx="9144000" cy="6858000" type="screen4x3"/>
  <p:notesSz cx="6880225" cy="966152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A"/>
    <a:srgbClr val="0A32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4523" autoAdjust="0"/>
  </p:normalViewPr>
  <p:slideViewPr>
    <p:cSldViewPr snapToGrid="0" snapToObjects="1">
      <p:cViewPr varScale="1">
        <p:scale>
          <a:sx n="108" d="100"/>
          <a:sy n="108"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81430" cy="48307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97203" y="0"/>
            <a:ext cx="2981430" cy="483076"/>
          </a:xfrm>
          <a:prstGeom prst="rect">
            <a:avLst/>
          </a:prstGeom>
        </p:spPr>
        <p:txBody>
          <a:bodyPr vert="horz" lIns="91440" tIns="45720" rIns="91440" bIns="45720" rtlCol="0"/>
          <a:lstStyle>
            <a:lvl1pPr algn="r">
              <a:defRPr sz="1200"/>
            </a:lvl1pPr>
          </a:lstStyle>
          <a:p>
            <a:fld id="{0A006F17-5D5A-D242-B257-A89E4E1E03E3}" type="datetime1">
              <a:rPr lang="fr-FR" smtClean="0"/>
              <a:t>15/11/2022</a:t>
            </a:fld>
            <a:endParaRPr lang="fr-FR"/>
          </a:p>
        </p:txBody>
      </p:sp>
      <p:sp>
        <p:nvSpPr>
          <p:cNvPr id="4" name="Espace réservé du pied de page 3"/>
          <p:cNvSpPr>
            <a:spLocks noGrp="1"/>
          </p:cNvSpPr>
          <p:nvPr>
            <p:ph type="ftr" sz="quarter" idx="2"/>
          </p:nvPr>
        </p:nvSpPr>
        <p:spPr>
          <a:xfrm>
            <a:off x="2" y="9176773"/>
            <a:ext cx="2981430" cy="483076"/>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97203" y="9176773"/>
            <a:ext cx="2981430" cy="483076"/>
          </a:xfrm>
          <a:prstGeom prst="rect">
            <a:avLst/>
          </a:prstGeom>
        </p:spPr>
        <p:txBody>
          <a:bodyPr vert="horz" lIns="91440" tIns="45720" rIns="91440" bIns="45720" rtlCol="0" anchor="b"/>
          <a:lstStyle>
            <a:lvl1pPr algn="r">
              <a:defRPr sz="1200"/>
            </a:lvl1pPr>
          </a:lstStyle>
          <a:p>
            <a:fld id="{37A76B3D-3E22-F743-9924-31059AC6EB46}" type="slidenum">
              <a:rPr lang="fr-FR" smtClean="0"/>
              <a:t>‹N°›</a:t>
            </a:fld>
            <a:endParaRPr lang="fr-FR"/>
          </a:p>
        </p:txBody>
      </p:sp>
    </p:spTree>
    <p:extLst>
      <p:ext uri="{BB962C8B-B14F-4D97-AF65-F5344CB8AC3E}">
        <p14:creationId xmlns:p14="http://schemas.microsoft.com/office/powerpoint/2010/main" val="322854805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81430" cy="48307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97203" y="0"/>
            <a:ext cx="2981430" cy="483076"/>
          </a:xfrm>
          <a:prstGeom prst="rect">
            <a:avLst/>
          </a:prstGeom>
        </p:spPr>
        <p:txBody>
          <a:bodyPr vert="horz" lIns="91440" tIns="45720" rIns="91440" bIns="45720" rtlCol="0"/>
          <a:lstStyle>
            <a:lvl1pPr algn="r">
              <a:defRPr sz="1200"/>
            </a:lvl1pPr>
          </a:lstStyle>
          <a:p>
            <a:fld id="{D733153E-046F-DE4B-980C-62F4C0270416}" type="datetime1">
              <a:rPr lang="fr-FR" smtClean="0"/>
              <a:t>15/11/2022</a:t>
            </a:fld>
            <a:endParaRPr lang="fr-FR"/>
          </a:p>
        </p:txBody>
      </p:sp>
      <p:sp>
        <p:nvSpPr>
          <p:cNvPr id="4" name="Espace réservé de l'image des diapositives 3"/>
          <p:cNvSpPr>
            <a:spLocks noGrp="1" noRot="1" noChangeAspect="1"/>
          </p:cNvSpPr>
          <p:nvPr>
            <p:ph type="sldImg" idx="2"/>
          </p:nvPr>
        </p:nvSpPr>
        <p:spPr>
          <a:xfrm>
            <a:off x="1023938" y="723900"/>
            <a:ext cx="4832350" cy="362426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8023" y="4589225"/>
            <a:ext cx="5504180" cy="4347686"/>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176773"/>
            <a:ext cx="2981430" cy="48307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97203" y="9176773"/>
            <a:ext cx="2981430" cy="483076"/>
          </a:xfrm>
          <a:prstGeom prst="rect">
            <a:avLst/>
          </a:prstGeom>
        </p:spPr>
        <p:txBody>
          <a:bodyPr vert="horz" lIns="91440" tIns="45720" rIns="91440" bIns="45720" rtlCol="0" anchor="b"/>
          <a:lstStyle>
            <a:lvl1pPr algn="r">
              <a:defRPr sz="1200"/>
            </a:lvl1pPr>
          </a:lstStyle>
          <a:p>
            <a:fld id="{7A11AF68-AFD3-7C47-9C61-302DB9E6D684}" type="slidenum">
              <a:rPr lang="fr-FR" smtClean="0"/>
              <a:t>‹N°›</a:t>
            </a:fld>
            <a:endParaRPr lang="fr-FR"/>
          </a:p>
        </p:txBody>
      </p:sp>
    </p:spTree>
    <p:extLst>
      <p:ext uri="{BB962C8B-B14F-4D97-AF65-F5344CB8AC3E}">
        <p14:creationId xmlns:p14="http://schemas.microsoft.com/office/powerpoint/2010/main" val="1202266934"/>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Espace réservé pour une image  4"/>
          <p:cNvSpPr>
            <a:spLocks noGrp="1"/>
          </p:cNvSpPr>
          <p:nvPr>
            <p:ph type="pic" sz="quarter" idx="10"/>
          </p:nvPr>
        </p:nvSpPr>
        <p:spPr>
          <a:xfrm>
            <a:off x="0" y="0"/>
            <a:ext cx="9144000" cy="3940629"/>
          </a:xfrm>
          <a:prstGeom prst="rect">
            <a:avLst/>
          </a:prstGeom>
        </p:spPr>
        <p:txBody>
          <a:bodyPr vert="horz"/>
          <a:lstStyle/>
          <a:p>
            <a:r>
              <a:rPr lang="fr-FR"/>
              <a:t>Cliquez sur l'icône pour ajouter une image</a:t>
            </a:r>
            <a:endParaRPr lang="fr-FR" dirty="0"/>
          </a:p>
        </p:txBody>
      </p:sp>
      <p:pic>
        <p:nvPicPr>
          <p:cNvPr id="25" name="Image 24" descr="LOGO-UFC_QC 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044" y="5953786"/>
            <a:ext cx="562299" cy="562299"/>
          </a:xfrm>
          <a:prstGeom prst="rect">
            <a:avLst/>
          </a:prstGeom>
        </p:spPr>
      </p:pic>
      <p:sp>
        <p:nvSpPr>
          <p:cNvPr id="33" name="ZoneTexte 32"/>
          <p:cNvSpPr txBox="1"/>
          <p:nvPr userDrawn="1"/>
        </p:nvSpPr>
        <p:spPr>
          <a:xfrm>
            <a:off x="343121" y="6544069"/>
            <a:ext cx="2317617" cy="184666"/>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0" i="0" dirty="0">
                <a:solidFill>
                  <a:srgbClr val="17375E"/>
                </a:solidFill>
                <a:latin typeface="+mj-lt"/>
              </a:rPr>
              <a:t>www.quechoisir.org </a:t>
            </a:r>
          </a:p>
        </p:txBody>
      </p:sp>
      <p:sp>
        <p:nvSpPr>
          <p:cNvPr id="22" name="Zone de texte 1"/>
          <p:cNvSpPr txBox="1"/>
          <p:nvPr userDrawn="1"/>
        </p:nvSpPr>
        <p:spPr>
          <a:xfrm>
            <a:off x="0" y="3940629"/>
            <a:ext cx="9144000" cy="1901371"/>
          </a:xfrm>
          <a:prstGeom prst="rect">
            <a:avLst/>
          </a:prstGeom>
          <a:solidFill>
            <a:srgbClr val="00427A"/>
          </a:solidFill>
          <a:ln>
            <a:noFill/>
          </a:ln>
          <a:extLst>
            <a:ext uri="{C572A759-6A51-4108-AA02-DFA0A04FC94B}">
              <ma14:wrappingTextBoxFlag xmlns:ma14="http://schemas.microsoft.com/office/mac/drawingml/2011/main" xmlns=""/>
            </a:ext>
          </a:extLst>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3600" b="1">
                <a:ln w="12700" cap="flat" cmpd="sng" algn="ctr">
                  <a:solidFill>
                    <a:srgbClr val="054697"/>
                  </a:solidFill>
                  <a:prstDash val="solid"/>
                  <a:round/>
                </a:ln>
                <a:solidFill>
                  <a:srgbClr val="F4F1E3"/>
                </a:solidFill>
                <a:effectLst>
                  <a:outerShdw blurRad="41275" dist="20320" dir="1800000" algn="tl">
                    <a:srgbClr val="000000">
                      <a:alpha val="40000"/>
                    </a:srgbClr>
                  </a:outerShdw>
                </a:effectLst>
                <a:ea typeface="ＭＳ 明朝"/>
                <a:cs typeface="Times New Roman"/>
              </a:rPr>
              <a:t> </a:t>
            </a:r>
            <a:endParaRPr lang="fr-FR" sz="1200">
              <a:effectLst/>
              <a:ea typeface="ＭＳ 明朝"/>
              <a:cs typeface="Times New Roman"/>
            </a:endParaRPr>
          </a:p>
        </p:txBody>
      </p:sp>
      <p:sp>
        <p:nvSpPr>
          <p:cNvPr id="31" name="Espace réservé du texte 30"/>
          <p:cNvSpPr>
            <a:spLocks noGrp="1"/>
          </p:cNvSpPr>
          <p:nvPr>
            <p:ph type="body" sz="quarter" idx="14" hasCustomPrompt="1"/>
          </p:nvPr>
        </p:nvSpPr>
        <p:spPr>
          <a:xfrm>
            <a:off x="310843" y="4654551"/>
            <a:ext cx="7416940" cy="535090"/>
          </a:xfrm>
          <a:prstGeom prst="rect">
            <a:avLst/>
          </a:prstGeom>
        </p:spPr>
        <p:txBody>
          <a:bodyPr vert="horz"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cap="all">
                <a:solidFill>
                  <a:schemeClr val="bg1"/>
                </a:solidFill>
                <a:latin typeface="+mj-l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fr-FR" dirty="0"/>
              <a:t>titre</a:t>
            </a:r>
          </a:p>
          <a:p>
            <a:pPr lvl="0"/>
            <a:endParaRPr lang="fr-FR" dirty="0"/>
          </a:p>
        </p:txBody>
      </p:sp>
      <p:sp>
        <p:nvSpPr>
          <p:cNvPr id="32" name="Espace réservé du texte 30"/>
          <p:cNvSpPr>
            <a:spLocks noGrp="1"/>
          </p:cNvSpPr>
          <p:nvPr>
            <p:ph type="body" sz="quarter" idx="15" hasCustomPrompt="1"/>
          </p:nvPr>
        </p:nvSpPr>
        <p:spPr>
          <a:xfrm>
            <a:off x="310843" y="5311499"/>
            <a:ext cx="7416940" cy="279412"/>
          </a:xfrm>
          <a:prstGeom prst="rect">
            <a:avLst/>
          </a:prstGeom>
        </p:spPr>
        <p:txBody>
          <a:bodyPr vert="horz" lIns="0" tIns="0" rIns="0" bIns="0"/>
          <a:lstStyle>
            <a:lvl1pPr marL="0" indent="0">
              <a:buNone/>
              <a:defRPr sz="1800" b="0" i="1" cap="none">
                <a:solidFill>
                  <a:schemeClr val="bg1"/>
                </a:solidFill>
                <a:latin typeface="+mn-lt"/>
              </a:defRPr>
            </a:lvl1pPr>
          </a:lstStyle>
          <a:p>
            <a:pPr lvl="0"/>
            <a:r>
              <a:rPr lang="fr-FR" dirty="0"/>
              <a:t>Sous titre</a:t>
            </a:r>
          </a:p>
        </p:txBody>
      </p:sp>
      <p:sp>
        <p:nvSpPr>
          <p:cNvPr id="11" name="Espace réservé du texte 30"/>
          <p:cNvSpPr>
            <a:spLocks noGrp="1"/>
          </p:cNvSpPr>
          <p:nvPr>
            <p:ph type="body" sz="quarter" idx="17" hasCustomPrompt="1"/>
          </p:nvPr>
        </p:nvSpPr>
        <p:spPr>
          <a:xfrm>
            <a:off x="294044" y="4233735"/>
            <a:ext cx="7416940" cy="279412"/>
          </a:xfrm>
          <a:prstGeom prst="rect">
            <a:avLst/>
          </a:prstGeom>
        </p:spPr>
        <p:txBody>
          <a:bodyPr vert="horz" lIns="0" tIns="0" rIns="0" bIns="0"/>
          <a:lstStyle>
            <a:lvl1pPr marL="0" indent="0">
              <a:buNone/>
              <a:defRPr sz="1800" b="0" i="0" cap="all">
                <a:solidFill>
                  <a:schemeClr val="bg1"/>
                </a:solidFill>
                <a:latin typeface="+mn-lt"/>
              </a:defRPr>
            </a:lvl1pPr>
          </a:lstStyle>
          <a:p>
            <a:pPr lvl="0"/>
            <a:r>
              <a:rPr lang="fr-FR" dirty="0"/>
              <a:t>Sous titre</a:t>
            </a:r>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3377" y="4296850"/>
            <a:ext cx="1225570" cy="1225570"/>
          </a:xfrm>
          <a:prstGeom prst="rect">
            <a:avLst/>
          </a:prstGeom>
        </p:spPr>
      </p:pic>
    </p:spTree>
    <p:extLst>
      <p:ext uri="{BB962C8B-B14F-4D97-AF65-F5344CB8AC3E}">
        <p14:creationId xmlns:p14="http://schemas.microsoft.com/office/powerpoint/2010/main" val="243406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Rectangle 3"/>
          <p:cNvSpPr/>
          <p:nvPr userDrawn="1"/>
        </p:nvSpPr>
        <p:spPr>
          <a:xfrm>
            <a:off x="8731813" y="688294"/>
            <a:ext cx="418907" cy="312897"/>
          </a:xfrm>
          <a:prstGeom prst="rect">
            <a:avLst/>
          </a:prstGeom>
          <a:solidFill>
            <a:srgbClr val="00427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noFill/>
              </a:ln>
              <a:solidFill>
                <a:srgbClr val="0A3265"/>
              </a:solidFill>
            </a:endParaRPr>
          </a:p>
        </p:txBody>
      </p:sp>
      <p:sp>
        <p:nvSpPr>
          <p:cNvPr id="5" name="Espace réservé du numéro de diapositive 5"/>
          <p:cNvSpPr txBox="1">
            <a:spLocks/>
          </p:cNvSpPr>
          <p:nvPr userDrawn="1"/>
        </p:nvSpPr>
        <p:spPr>
          <a:xfrm>
            <a:off x="8705580" y="661419"/>
            <a:ext cx="371625"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330556-D8FE-854D-955E-A3A15C634C4E}" type="slidenum">
              <a:rPr lang="fr-FR" sz="1000" b="1" smtClean="0">
                <a:solidFill>
                  <a:schemeClr val="bg1"/>
                </a:solidFill>
                <a:latin typeface="Franklin Gothic Book"/>
                <a:cs typeface="Franklin Gothic Book"/>
              </a:rPr>
              <a:pPr/>
              <a:t>‹N°›</a:t>
            </a:fld>
            <a:endParaRPr lang="fr-FR" sz="1000" b="1" dirty="0">
              <a:solidFill>
                <a:schemeClr val="bg1"/>
              </a:solidFill>
              <a:latin typeface="Franklin Gothic Book"/>
              <a:cs typeface="Franklin Gothic Book"/>
            </a:endParaRPr>
          </a:p>
        </p:txBody>
      </p:sp>
      <p:cxnSp>
        <p:nvCxnSpPr>
          <p:cNvPr id="6" name="Connecteur droit 5"/>
          <p:cNvCxnSpPr/>
          <p:nvPr userDrawn="1"/>
        </p:nvCxnSpPr>
        <p:spPr>
          <a:xfrm>
            <a:off x="395566" y="6449152"/>
            <a:ext cx="8343407" cy="0"/>
          </a:xfrm>
          <a:prstGeom prst="line">
            <a:avLst/>
          </a:prstGeom>
          <a:ln w="6350" cmpd="sng">
            <a:solidFill>
              <a:srgbClr val="0A3265"/>
            </a:solidFill>
          </a:ln>
          <a:effectLst/>
        </p:spPr>
        <p:style>
          <a:lnRef idx="2">
            <a:schemeClr val="accent1"/>
          </a:lnRef>
          <a:fillRef idx="0">
            <a:schemeClr val="accent1"/>
          </a:fillRef>
          <a:effectRef idx="1">
            <a:schemeClr val="accent1"/>
          </a:effectRef>
          <a:fontRef idx="minor">
            <a:schemeClr val="tx1"/>
          </a:fontRef>
        </p:style>
      </p:cxnSp>
      <p:pic>
        <p:nvPicPr>
          <p:cNvPr id="3" name="Image 2" descr="LOGO-UFC_QC 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168" y="6174994"/>
            <a:ext cx="506873" cy="506873"/>
          </a:xfrm>
          <a:prstGeom prst="rect">
            <a:avLst/>
          </a:prstGeom>
        </p:spPr>
      </p:pic>
      <p:sp>
        <p:nvSpPr>
          <p:cNvPr id="10" name="Espace réservé du texte 9"/>
          <p:cNvSpPr>
            <a:spLocks noGrp="1"/>
          </p:cNvSpPr>
          <p:nvPr>
            <p:ph type="body" sz="quarter" idx="16" hasCustomPrompt="1"/>
          </p:nvPr>
        </p:nvSpPr>
        <p:spPr>
          <a:xfrm>
            <a:off x="2700334" y="6508750"/>
            <a:ext cx="3883025" cy="215900"/>
          </a:xfrm>
          <a:prstGeom prst="rect">
            <a:avLst/>
          </a:prstGeom>
        </p:spPr>
        <p:txBody>
          <a:bodyPr vert="horz" lIns="0" tIns="0" rIns="0" bIns="0"/>
          <a:lstStyle>
            <a:lvl1pPr marL="0" indent="0" algn="ctr">
              <a:buNone/>
              <a:defRPr sz="800" cap="all">
                <a:solidFill>
                  <a:schemeClr val="accent1">
                    <a:lumMod val="75000"/>
                  </a:schemeClr>
                </a:solidFill>
                <a:latin typeface="+mj-lt"/>
              </a:defRPr>
            </a:lvl1pPr>
          </a:lstStyle>
          <a:p>
            <a:pPr lvl="0"/>
            <a:r>
              <a:rPr lang="fr-FR" dirty="0"/>
              <a:t>titre</a:t>
            </a:r>
          </a:p>
        </p:txBody>
      </p:sp>
      <p:sp>
        <p:nvSpPr>
          <p:cNvPr id="11" name="Espace réservé du texte 9"/>
          <p:cNvSpPr>
            <a:spLocks noGrp="1"/>
          </p:cNvSpPr>
          <p:nvPr>
            <p:ph type="body" sz="quarter" idx="17" hasCustomPrompt="1"/>
          </p:nvPr>
        </p:nvSpPr>
        <p:spPr>
          <a:xfrm>
            <a:off x="328745" y="553468"/>
            <a:ext cx="8214098" cy="619313"/>
          </a:xfrm>
          <a:prstGeom prst="rect">
            <a:avLst/>
          </a:prstGeom>
        </p:spPr>
        <p:txBody>
          <a:bodyPr vert="horz" lIns="0" tIns="0" rIns="0" bIns="0"/>
          <a:lstStyle>
            <a:lvl1pPr marL="0" indent="0" algn="l">
              <a:spcBef>
                <a:spcPts val="0"/>
              </a:spcBef>
              <a:buNone/>
              <a:defRPr sz="2000" cap="all">
                <a:solidFill>
                  <a:srgbClr val="00427A"/>
                </a:solidFill>
                <a:latin typeface="+mj-lt"/>
              </a:defRPr>
            </a:lvl1pPr>
          </a:lstStyle>
          <a:p>
            <a:pPr lvl="0"/>
            <a:r>
              <a:rPr lang="fr-FR" dirty="0"/>
              <a:t>titre</a:t>
            </a:r>
          </a:p>
        </p:txBody>
      </p:sp>
      <p:sp>
        <p:nvSpPr>
          <p:cNvPr id="13" name="Espace réservé du texte 9"/>
          <p:cNvSpPr>
            <a:spLocks noGrp="1"/>
          </p:cNvSpPr>
          <p:nvPr>
            <p:ph type="body" sz="quarter" idx="18" hasCustomPrompt="1"/>
          </p:nvPr>
        </p:nvSpPr>
        <p:spPr>
          <a:xfrm>
            <a:off x="328745" y="1469487"/>
            <a:ext cx="8214098" cy="619313"/>
          </a:xfrm>
          <a:prstGeom prst="rect">
            <a:avLst/>
          </a:prstGeom>
        </p:spPr>
        <p:txBody>
          <a:bodyPr vert="horz" lIns="0" tIns="0" rIns="0" bIns="0"/>
          <a:lstStyle>
            <a:lvl1pPr marL="0" indent="0" algn="l">
              <a:spcBef>
                <a:spcPts val="200"/>
              </a:spcBef>
              <a:buNone/>
              <a:defRPr sz="1600" cap="none">
                <a:solidFill>
                  <a:srgbClr val="00427A"/>
                </a:solidFill>
                <a:latin typeface="+mn-lt"/>
              </a:defRPr>
            </a:lvl1pPr>
          </a:lstStyle>
          <a:p>
            <a:pPr lvl="0"/>
            <a:r>
              <a:rPr lang="fr-FR" dirty="0"/>
              <a:t>Texte</a:t>
            </a:r>
          </a:p>
        </p:txBody>
      </p:sp>
      <p:cxnSp>
        <p:nvCxnSpPr>
          <p:cNvPr id="15" name="Connecteur droit 14"/>
          <p:cNvCxnSpPr/>
          <p:nvPr userDrawn="1"/>
        </p:nvCxnSpPr>
        <p:spPr>
          <a:xfrm>
            <a:off x="328745" y="1276875"/>
            <a:ext cx="8214098" cy="0"/>
          </a:xfrm>
          <a:prstGeom prst="line">
            <a:avLst/>
          </a:prstGeom>
          <a:ln w="9525" cmpd="sng">
            <a:solidFill>
              <a:srgbClr val="0A3265"/>
            </a:solidFill>
          </a:ln>
          <a:effectLst/>
        </p:spPr>
        <p:style>
          <a:lnRef idx="2">
            <a:schemeClr val="accent1"/>
          </a:lnRef>
          <a:fillRef idx="0">
            <a:schemeClr val="accent1"/>
          </a:fillRef>
          <a:effectRef idx="1">
            <a:schemeClr val="accent1"/>
          </a:effectRef>
          <a:fontRef idx="minor">
            <a:schemeClr val="tx1"/>
          </a:fontRef>
        </p:style>
      </p:cxn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76580" y="6175375"/>
            <a:ext cx="549275" cy="549275"/>
          </a:xfrm>
          <a:prstGeom prst="rect">
            <a:avLst/>
          </a:prstGeom>
        </p:spPr>
      </p:pic>
    </p:spTree>
    <p:extLst>
      <p:ext uri="{BB962C8B-B14F-4D97-AF65-F5344CB8AC3E}">
        <p14:creationId xmlns:p14="http://schemas.microsoft.com/office/powerpoint/2010/main" val="19387081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832903"/>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quechoisir.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310843" y="4616450"/>
            <a:ext cx="7416940" cy="793749"/>
          </a:xfrm>
        </p:spPr>
        <p:txBody>
          <a:bodyPr/>
          <a:lstStyle/>
          <a:p>
            <a:r>
              <a:rPr lang="fr-FR" sz="2400" dirty="0"/>
              <a:t>L’UFC-Que Choisir de COTE D’OR présente la carte de la fracture sanitaire du département</a:t>
            </a:r>
            <a:endParaRPr lang="fr-FR" sz="2400" dirty="0">
              <a:solidFill>
                <a:srgbClr val="FF0000"/>
              </a:solidFill>
            </a:endParaRPr>
          </a:p>
          <a:p>
            <a:endParaRPr lang="fr-FR" dirty="0"/>
          </a:p>
        </p:txBody>
      </p:sp>
      <p:sp>
        <p:nvSpPr>
          <p:cNvPr id="4" name="Espace réservé du texte 3"/>
          <p:cNvSpPr>
            <a:spLocks noGrp="1"/>
          </p:cNvSpPr>
          <p:nvPr>
            <p:ph type="body" sz="quarter" idx="15"/>
          </p:nvPr>
        </p:nvSpPr>
        <p:spPr>
          <a:xfrm>
            <a:off x="6275853" y="6112942"/>
            <a:ext cx="2597214" cy="396143"/>
          </a:xfrm>
        </p:spPr>
        <p:txBody>
          <a:bodyPr/>
          <a:lstStyle/>
          <a:p>
            <a:pPr algn="r"/>
            <a:r>
              <a:rPr lang="fr-FR" b="1" i="0" dirty="0">
                <a:solidFill>
                  <a:schemeClr val="tx1"/>
                </a:solidFill>
              </a:rPr>
              <a:t>14 novembre 2022</a:t>
            </a:r>
          </a:p>
        </p:txBody>
      </p:sp>
      <p:sp>
        <p:nvSpPr>
          <p:cNvPr id="5" name="Espace réservé du texte 4"/>
          <p:cNvSpPr>
            <a:spLocks noGrp="1"/>
          </p:cNvSpPr>
          <p:nvPr>
            <p:ph type="body" sz="quarter" idx="17"/>
          </p:nvPr>
        </p:nvSpPr>
        <p:spPr>
          <a:xfrm>
            <a:off x="294044" y="4195635"/>
            <a:ext cx="7416940" cy="279412"/>
          </a:xfrm>
        </p:spPr>
        <p:txBody>
          <a:bodyPr/>
          <a:lstStyle/>
          <a:p>
            <a:r>
              <a:rPr lang="fr-FR" dirty="0"/>
              <a:t>Accès aux soins</a:t>
            </a:r>
          </a:p>
        </p:txBody>
      </p:sp>
    </p:spTree>
    <p:extLst>
      <p:ext uri="{BB962C8B-B14F-4D97-AF65-F5344CB8AC3E}">
        <p14:creationId xmlns:p14="http://schemas.microsoft.com/office/powerpoint/2010/main" val="132344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50547FF0-4D8F-A481-70A0-2E651AA75F39}"/>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82263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943FC26F-AFC9-BF5E-9E1D-5F96C725112F}"/>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45696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0F4DA5B7-66E2-C573-0C90-6F3295F58928}"/>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126115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6"/>
          </p:nvPr>
        </p:nvSpPr>
        <p:spPr/>
        <p:txBody>
          <a:bodyPr/>
          <a:lstStyle/>
          <a:p>
            <a:r>
              <a:rPr lang="fr-FR" dirty="0"/>
              <a:t>La carte de la fracture sanitaire</a:t>
            </a:r>
          </a:p>
        </p:txBody>
      </p:sp>
      <p:sp>
        <p:nvSpPr>
          <p:cNvPr id="4" name="Espace réservé du texte 3"/>
          <p:cNvSpPr>
            <a:spLocks noGrp="1"/>
          </p:cNvSpPr>
          <p:nvPr>
            <p:ph type="body" sz="quarter" idx="17"/>
          </p:nvPr>
        </p:nvSpPr>
        <p:spPr>
          <a:xfrm>
            <a:off x="316553" y="553468"/>
            <a:ext cx="8214098" cy="619313"/>
          </a:xfrm>
        </p:spPr>
        <p:txBody>
          <a:bodyPr anchor="ctr"/>
          <a:lstStyle/>
          <a:p>
            <a:r>
              <a:rPr lang="fr-FR" dirty="0"/>
              <a:t>OPHTALMOLOGUES : DES Dépassements D’HONORAIRES PLEIN LA VUE</a:t>
            </a:r>
          </a:p>
        </p:txBody>
      </p:sp>
      <p:sp>
        <p:nvSpPr>
          <p:cNvPr id="7" name="Espace réservé du texte 4">
            <a:extLst>
              <a:ext uri="{FF2B5EF4-FFF2-40B4-BE49-F238E27FC236}">
                <a16:creationId xmlns:a16="http://schemas.microsoft.com/office/drawing/2014/main" id="{A17961C3-A03E-CD4C-5826-2EF582330A00}"/>
              </a:ext>
            </a:extLst>
          </p:cNvPr>
          <p:cNvSpPr>
            <a:spLocks noGrp="1"/>
          </p:cNvSpPr>
          <p:nvPr>
            <p:ph type="body" sz="quarter" idx="18"/>
          </p:nvPr>
        </p:nvSpPr>
        <p:spPr>
          <a:xfrm>
            <a:off x="328745" y="1469487"/>
            <a:ext cx="8214098" cy="4474113"/>
          </a:xfrm>
        </p:spPr>
        <p:txBody>
          <a:bodyPr/>
          <a:lstStyle/>
          <a:p>
            <a:pPr marL="285750" indent="-285750">
              <a:spcBef>
                <a:spcPts val="1400"/>
              </a:spcBef>
              <a:buFont typeface="Arial" panose="020B0604020202020204" pitchFamily="34" charset="0"/>
              <a:buChar char="•"/>
            </a:pPr>
            <a:r>
              <a:rPr lang="fr-FR" sz="1800" dirty="0"/>
              <a:t>Alors que 27,0% de la population du département vit dans un désert ophtalmologique, la fracture s’aggrave très largement lorsqu’on tient compte des dépassements d’honoraires</a:t>
            </a:r>
          </a:p>
          <a:p>
            <a:pPr marL="285750" indent="-285750">
              <a:spcBef>
                <a:spcPts val="1400"/>
              </a:spcBef>
              <a:buFont typeface="Arial" panose="020B0604020202020204" pitchFamily="34" charset="0"/>
              <a:buChar char="•"/>
            </a:pPr>
            <a:r>
              <a:rPr lang="fr-FR" sz="1800" b="1" dirty="0"/>
              <a:t>56,5</a:t>
            </a:r>
            <a:r>
              <a:rPr lang="fr-FR" sz="1800" dirty="0"/>
              <a:t> % des habitants de Côte d’Or </a:t>
            </a:r>
            <a:r>
              <a:rPr lang="fr-FR" sz="1800" dirty="0">
                <a:solidFill>
                  <a:schemeClr val="tx2"/>
                </a:solidFill>
              </a:rPr>
              <a:t>résident dans un désert médical lorsqu’on ne prend en compte que les médecins respectant le tarif de base de la sécurité sociale.</a:t>
            </a:r>
          </a:p>
          <a:p>
            <a:pPr marL="285750" indent="-285750">
              <a:spcBef>
                <a:spcPts val="1400"/>
              </a:spcBef>
              <a:buFont typeface="Arial" panose="020B0604020202020204" pitchFamily="34" charset="0"/>
              <a:buChar char="•"/>
            </a:pPr>
            <a:r>
              <a:rPr lang="fr-FR" sz="1800" dirty="0"/>
              <a:t>Cet accroissement des déserts médicaux lorsque l’on prend en compte le critère financier s’explique par la large part des ophtalmologues qui pratiquent des dépassements d’honoraires,</a:t>
            </a:r>
          </a:p>
          <a:p>
            <a:pPr marL="285750" indent="-285750">
              <a:spcBef>
                <a:spcPts val="1400"/>
              </a:spcBef>
              <a:buFont typeface="Arial" panose="020B0604020202020204" pitchFamily="34" charset="0"/>
              <a:buChar char="•"/>
            </a:pPr>
            <a:r>
              <a:rPr lang="fr-FR" sz="1800" dirty="0"/>
              <a:t>Pour pouvoir accéder à un ophtalmologue ne pratiquant pas de dépassements d’honoraires à moins de 45 minutes de son domicile, mieux vaut éviter d’habiter</a:t>
            </a:r>
            <a:br>
              <a:rPr lang="fr-FR" sz="1800" dirty="0"/>
            </a:br>
            <a:r>
              <a:rPr lang="fr-FR" sz="1800" dirty="0" err="1"/>
              <a:t>Arrans</a:t>
            </a:r>
            <a:r>
              <a:rPr lang="fr-FR" sz="1800" dirty="0"/>
              <a:t>, à Civry en Montagne, ou encore Martrois</a:t>
            </a:r>
            <a:r>
              <a:rPr lang="fr-FR" sz="1800" b="1" dirty="0"/>
              <a:t>,</a:t>
            </a:r>
          </a:p>
          <a:p>
            <a:pPr>
              <a:spcBef>
                <a:spcPts val="1400"/>
              </a:spcBef>
            </a:pPr>
            <a:endParaRPr lang="fr-FR" sz="1800" dirty="0">
              <a:solidFill>
                <a:srgbClr val="FF0000"/>
              </a:solidFill>
            </a:endParaRPr>
          </a:p>
        </p:txBody>
      </p:sp>
    </p:spTree>
    <p:extLst>
      <p:ext uri="{BB962C8B-B14F-4D97-AF65-F5344CB8AC3E}">
        <p14:creationId xmlns:p14="http://schemas.microsoft.com/office/powerpoint/2010/main" val="1314320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406D0C9D-335E-CE0A-7BD3-F729ECDDEE8E}"/>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1314320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201A3DBF-9A74-3B4D-E08F-9A97C702F719}"/>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147218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04FD3B77-EA6A-642F-065C-B6B6688C2456}"/>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259966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6"/>
          </p:nvPr>
        </p:nvSpPr>
        <p:spPr/>
        <p:txBody>
          <a:bodyPr/>
          <a:lstStyle/>
          <a:p>
            <a:r>
              <a:rPr lang="fr-FR" dirty="0"/>
              <a:t>La carte de la fracture sanitaire</a:t>
            </a:r>
          </a:p>
        </p:txBody>
      </p:sp>
      <p:sp>
        <p:nvSpPr>
          <p:cNvPr id="9" name="Espace réservé du texte 3">
            <a:extLst>
              <a:ext uri="{FF2B5EF4-FFF2-40B4-BE49-F238E27FC236}">
                <a16:creationId xmlns:a16="http://schemas.microsoft.com/office/drawing/2014/main" id="{4BB5420A-9F16-E19F-6AE3-42F168AF288D}"/>
              </a:ext>
            </a:extLst>
          </p:cNvPr>
          <p:cNvSpPr>
            <a:spLocks noGrp="1"/>
          </p:cNvSpPr>
          <p:nvPr>
            <p:ph type="body" sz="quarter" idx="17"/>
          </p:nvPr>
        </p:nvSpPr>
        <p:spPr>
          <a:xfrm>
            <a:off x="328745" y="553468"/>
            <a:ext cx="8214098" cy="619313"/>
          </a:xfrm>
        </p:spPr>
        <p:txBody>
          <a:bodyPr anchor="ctr"/>
          <a:lstStyle/>
          <a:p>
            <a:r>
              <a:rPr lang="fr-FR" dirty="0"/>
              <a:t>Pédiatres : EN trouver n’est pas un jeu d’enfant</a:t>
            </a:r>
          </a:p>
        </p:txBody>
      </p:sp>
      <p:sp>
        <p:nvSpPr>
          <p:cNvPr id="10" name="Espace réservé du texte 4">
            <a:extLst>
              <a:ext uri="{FF2B5EF4-FFF2-40B4-BE49-F238E27FC236}">
                <a16:creationId xmlns:a16="http://schemas.microsoft.com/office/drawing/2014/main" id="{B6973529-469C-1960-54D1-10842CD0A656}"/>
              </a:ext>
            </a:extLst>
          </p:cNvPr>
          <p:cNvSpPr>
            <a:spLocks noGrp="1"/>
          </p:cNvSpPr>
          <p:nvPr>
            <p:ph type="body" sz="quarter" idx="18"/>
          </p:nvPr>
        </p:nvSpPr>
        <p:spPr>
          <a:xfrm>
            <a:off x="328745" y="1469487"/>
            <a:ext cx="8214098" cy="4474113"/>
          </a:xfrm>
        </p:spPr>
        <p:txBody>
          <a:bodyPr/>
          <a:lstStyle/>
          <a:p>
            <a:pPr marL="285750" indent="-285750">
              <a:spcBef>
                <a:spcPts val="1400"/>
              </a:spcBef>
              <a:buFont typeface="Arial" panose="020B0604020202020204" pitchFamily="34" charset="0"/>
              <a:buChar char="•"/>
            </a:pPr>
            <a:r>
              <a:rPr lang="fr-FR" sz="1800" dirty="0"/>
              <a:t>Si l’on considère tous les pédiatres accessibles à moins de 45 minutes, 23,2 % des enfants ayant entre 0 et 10 ans vivent dans un désert médical. Ces spécialistes ne sont que rarement présents en dehors des villes principales.</a:t>
            </a:r>
          </a:p>
          <a:p>
            <a:pPr marL="285750" indent="-285750">
              <a:spcBef>
                <a:spcPts val="1400"/>
              </a:spcBef>
              <a:buFont typeface="Arial" panose="020B0604020202020204" pitchFamily="34" charset="0"/>
              <a:buChar char="•"/>
            </a:pPr>
            <a:r>
              <a:rPr lang="fr-FR" sz="1800" dirty="0"/>
              <a:t>L’accès aux soins se détériore si on intègre le critère financier : 37,2 % de nos enfants résident alors dans un désert médical pour les pédiatres.</a:t>
            </a:r>
          </a:p>
          <a:p>
            <a:pPr marL="285750" indent="-285750">
              <a:spcBef>
                <a:spcPts val="1400"/>
              </a:spcBef>
              <a:buFont typeface="Arial" panose="020B0604020202020204" pitchFamily="34" charset="0"/>
              <a:buChar char="•"/>
            </a:pPr>
            <a:r>
              <a:rPr lang="fr-FR" sz="1800" dirty="0"/>
              <a:t>Dans les villes de plus de 4000 habitants, c’est à Beaune, Montbard et Semur-en-Auxois que la situation est la plus critique pour se soigner au tarif de la sécurité sociale.</a:t>
            </a:r>
          </a:p>
          <a:p>
            <a:endParaRPr lang="fr-FR" sz="1800" dirty="0"/>
          </a:p>
        </p:txBody>
      </p:sp>
    </p:spTree>
    <p:extLst>
      <p:ext uri="{BB962C8B-B14F-4D97-AF65-F5344CB8AC3E}">
        <p14:creationId xmlns:p14="http://schemas.microsoft.com/office/powerpoint/2010/main" val="66525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C084A135-1B11-FA51-73A1-E1462F4CD1D1}"/>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665256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CFFB8529-BFA4-5D12-4509-D46E9F36C25E}"/>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425446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6"/>
          </p:nvPr>
        </p:nvSpPr>
        <p:spPr/>
        <p:txBody>
          <a:bodyPr/>
          <a:lstStyle/>
          <a:p>
            <a:r>
              <a:rPr lang="fr-FR" dirty="0"/>
              <a:t>La carte de la fracture sanitaire</a:t>
            </a:r>
          </a:p>
        </p:txBody>
      </p:sp>
      <p:sp>
        <p:nvSpPr>
          <p:cNvPr id="4" name="Espace réservé du texte 3"/>
          <p:cNvSpPr>
            <a:spLocks noGrp="1"/>
          </p:cNvSpPr>
          <p:nvPr>
            <p:ph type="body" sz="quarter" idx="17"/>
          </p:nvPr>
        </p:nvSpPr>
        <p:spPr/>
        <p:txBody>
          <a:bodyPr anchor="ctr"/>
          <a:lstStyle/>
          <a:p>
            <a:r>
              <a:rPr lang="fr-FR" dirty="0"/>
              <a:t>Un nécessaire état DES LIEUX de L’accès aux soins EN Côte d’OR</a:t>
            </a:r>
          </a:p>
        </p:txBody>
      </p:sp>
      <p:sp>
        <p:nvSpPr>
          <p:cNvPr id="5" name="Espace réservé du texte 4"/>
          <p:cNvSpPr>
            <a:spLocks noGrp="1"/>
          </p:cNvSpPr>
          <p:nvPr>
            <p:ph type="body" sz="quarter" idx="18"/>
          </p:nvPr>
        </p:nvSpPr>
        <p:spPr>
          <a:xfrm>
            <a:off x="328745" y="1391656"/>
            <a:ext cx="8214098" cy="4857750"/>
          </a:xfrm>
        </p:spPr>
        <p:txBody>
          <a:bodyPr/>
          <a:lstStyle/>
          <a:p>
            <a:pPr marL="285750" indent="-285750">
              <a:spcBef>
                <a:spcPts val="400"/>
              </a:spcBef>
              <a:buFont typeface="Arial" panose="020B0604020202020204" pitchFamily="34" charset="0"/>
              <a:buChar char="•"/>
            </a:pPr>
            <a:r>
              <a:rPr lang="fr-FR" sz="1800" dirty="0"/>
              <a:t>Après deux premières alertes (2012 et 2016) sur l’accès aux soins dans notre département, l’UFC–Que Choisir de Côte d’Or </a:t>
            </a:r>
            <a:r>
              <a:rPr lang="fr-FR" sz="1800" dirty="0">
                <a:solidFill>
                  <a:schemeClr val="tx2"/>
                </a:solidFill>
              </a:rPr>
              <a:t>a </a:t>
            </a:r>
            <a:r>
              <a:rPr lang="fr-FR" sz="1800" dirty="0"/>
              <a:t>réalisé une nouvelle étude pour établir un état des lieux actualisé sur la situation</a:t>
            </a:r>
            <a:endParaRPr lang="fr-FR" sz="1200" dirty="0"/>
          </a:p>
          <a:p>
            <a:pPr marL="285750" indent="-285750">
              <a:spcBef>
                <a:spcPts val="400"/>
              </a:spcBef>
              <a:buFont typeface="Arial" panose="020B0604020202020204" pitchFamily="34" charset="0"/>
              <a:buChar char="•"/>
            </a:pPr>
            <a:r>
              <a:rPr lang="fr-FR" sz="1800" dirty="0"/>
              <a:t>L’approche de l’UFC-Que Choisir sur la fracture sanitaire combine l’accès géographique et l’accès financier (la pratique ou non de dépassements d’honoraires par les médecins)</a:t>
            </a:r>
          </a:p>
          <a:p>
            <a:pPr marL="285750" indent="-285750">
              <a:spcBef>
                <a:spcPts val="400"/>
              </a:spcBef>
              <a:buFont typeface="Arial" panose="020B0604020202020204" pitchFamily="34" charset="0"/>
              <a:buChar char="•"/>
            </a:pPr>
            <a:r>
              <a:rPr lang="fr-FR" sz="1800" dirty="0"/>
              <a:t>Cette question des dépassements d’honoraires est importante puisqu’ils peuvent entraîner un renoncement aux soins</a:t>
            </a:r>
          </a:p>
          <a:p>
            <a:pPr marL="285750" indent="-285750">
              <a:spcBef>
                <a:spcPts val="400"/>
              </a:spcBef>
              <a:buFont typeface="Arial" panose="020B0604020202020204" pitchFamily="34" charset="0"/>
              <a:buChar char="•"/>
            </a:pPr>
            <a:r>
              <a:rPr lang="fr-FR" sz="1800" dirty="0"/>
              <a:t>En prenant en compte ces deux dimensions de l’accès aux soins, l’UFC–Que Choisir a étudié conjointement la localisation et les prix pratiqués par les médecins de 4 spécialités en accès direct :</a:t>
            </a:r>
          </a:p>
          <a:p>
            <a:pPr marL="1028700" lvl="1">
              <a:spcBef>
                <a:spcPts val="400"/>
              </a:spcBef>
              <a:buFont typeface="Arial" panose="020B0604020202020204" pitchFamily="34" charset="0"/>
              <a:buChar char="•"/>
            </a:pPr>
            <a:r>
              <a:rPr lang="fr-FR" sz="1800" dirty="0">
                <a:solidFill>
                  <a:srgbClr val="00427A"/>
                </a:solidFill>
              </a:rPr>
              <a:t>Généralistes </a:t>
            </a:r>
          </a:p>
          <a:p>
            <a:pPr marL="1028700" lvl="1">
              <a:spcBef>
                <a:spcPts val="400"/>
              </a:spcBef>
              <a:buFont typeface="Arial" panose="020B0604020202020204" pitchFamily="34" charset="0"/>
              <a:buChar char="•"/>
            </a:pPr>
            <a:r>
              <a:rPr lang="fr-FR" sz="1800" dirty="0">
                <a:solidFill>
                  <a:srgbClr val="00427A"/>
                </a:solidFill>
              </a:rPr>
              <a:t>Ophtalmologues</a:t>
            </a:r>
          </a:p>
          <a:p>
            <a:pPr marL="1028700" lvl="1">
              <a:spcBef>
                <a:spcPts val="400"/>
              </a:spcBef>
              <a:buFont typeface="Arial" panose="020B0604020202020204" pitchFamily="34" charset="0"/>
              <a:buChar char="•"/>
            </a:pPr>
            <a:r>
              <a:rPr lang="fr-FR" sz="1800" dirty="0">
                <a:solidFill>
                  <a:srgbClr val="00427A"/>
                </a:solidFill>
              </a:rPr>
              <a:t>Pédiatres </a:t>
            </a:r>
          </a:p>
          <a:p>
            <a:pPr marL="1028700" lvl="1">
              <a:spcBef>
                <a:spcPts val="400"/>
              </a:spcBef>
              <a:buFont typeface="Arial" panose="020B0604020202020204" pitchFamily="34" charset="0"/>
              <a:buChar char="•"/>
            </a:pPr>
            <a:r>
              <a:rPr lang="fr-FR" sz="1800" dirty="0">
                <a:solidFill>
                  <a:srgbClr val="00427A"/>
                </a:solidFill>
              </a:rPr>
              <a:t>Gynécologues</a:t>
            </a:r>
            <a:endParaRPr lang="fr-FR" sz="1800" dirty="0"/>
          </a:p>
        </p:txBody>
      </p:sp>
    </p:spTree>
    <p:extLst>
      <p:ext uri="{BB962C8B-B14F-4D97-AF65-F5344CB8AC3E}">
        <p14:creationId xmlns:p14="http://schemas.microsoft.com/office/powerpoint/2010/main" val="1767666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7B66B35E-D752-75A5-6CF3-DE779C3A3D33}"/>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2627425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6"/>
          </p:nvPr>
        </p:nvSpPr>
        <p:spPr/>
        <p:txBody>
          <a:bodyPr/>
          <a:lstStyle/>
          <a:p>
            <a:r>
              <a:rPr lang="fr-FR" dirty="0"/>
              <a:t>La carte de la fracture sanitaire</a:t>
            </a:r>
          </a:p>
        </p:txBody>
      </p:sp>
      <p:sp>
        <p:nvSpPr>
          <p:cNvPr id="4" name="Espace réservé du texte 3"/>
          <p:cNvSpPr>
            <a:spLocks noGrp="1"/>
          </p:cNvSpPr>
          <p:nvPr>
            <p:ph type="body" sz="quarter" idx="17"/>
          </p:nvPr>
        </p:nvSpPr>
        <p:spPr/>
        <p:txBody>
          <a:bodyPr anchor="ctr"/>
          <a:lstStyle/>
          <a:p>
            <a:r>
              <a:rPr lang="fr-FR" dirty="0"/>
              <a:t>Gynécologues : Spécialistes des dépassements</a:t>
            </a:r>
          </a:p>
        </p:txBody>
      </p:sp>
      <p:sp>
        <p:nvSpPr>
          <p:cNvPr id="5" name="Espace réservé du texte 4"/>
          <p:cNvSpPr>
            <a:spLocks noGrp="1"/>
          </p:cNvSpPr>
          <p:nvPr>
            <p:ph type="body" sz="quarter" idx="18"/>
          </p:nvPr>
        </p:nvSpPr>
        <p:spPr>
          <a:xfrm>
            <a:off x="328745" y="1469487"/>
            <a:ext cx="8214098" cy="4474113"/>
          </a:xfrm>
        </p:spPr>
        <p:txBody>
          <a:bodyPr/>
          <a:lstStyle/>
          <a:p>
            <a:pPr marL="285750" indent="-285750">
              <a:spcBef>
                <a:spcPts val="1400"/>
              </a:spcBef>
              <a:buFont typeface="Arial" panose="020B0604020202020204" pitchFamily="34" charset="0"/>
              <a:buChar char="•"/>
            </a:pPr>
            <a:r>
              <a:rPr lang="fr-FR" sz="1800" dirty="0"/>
              <a:t>En ne considérant que l’aspect géographique de l’accès aux soins, il est inquiétant de constater que 23,24 % des femmes de plus de 15 ans du département </a:t>
            </a:r>
            <a:r>
              <a:rPr lang="fr-FR" sz="1800" dirty="0">
                <a:solidFill>
                  <a:schemeClr val="tx2"/>
                </a:solidFill>
              </a:rPr>
              <a:t>subissent </a:t>
            </a:r>
            <a:r>
              <a:rPr lang="fr-FR" sz="1800" dirty="0"/>
              <a:t>un désert médical pour l’accès aux gynécologues.</a:t>
            </a:r>
          </a:p>
          <a:p>
            <a:pPr marL="285750" indent="-285750">
              <a:spcBef>
                <a:spcPts val="1400"/>
              </a:spcBef>
              <a:buFont typeface="Arial" panose="020B0604020202020204" pitchFamily="34" charset="0"/>
              <a:buChar char="•"/>
            </a:pPr>
            <a:r>
              <a:rPr lang="fr-FR" altLang="fr-FR" sz="1800" dirty="0"/>
              <a:t>C’est dans les villes de Brazey-en-Plaine, Diancey ou</a:t>
            </a:r>
            <a:r>
              <a:rPr lang="fr-FR" altLang="fr-FR" sz="1800" dirty="0">
                <a:solidFill>
                  <a:srgbClr val="FF0000"/>
                </a:solidFill>
              </a:rPr>
              <a:t> </a:t>
            </a:r>
            <a:r>
              <a:rPr lang="fr-FR" altLang="fr-FR" sz="1800" dirty="0"/>
              <a:t>Marcheseuil</a:t>
            </a:r>
            <a:r>
              <a:rPr lang="fr-FR" altLang="fr-FR" sz="1800" dirty="0">
                <a:solidFill>
                  <a:srgbClr val="FF0000"/>
                </a:solidFill>
              </a:rPr>
              <a:t> </a:t>
            </a:r>
            <a:r>
              <a:rPr lang="fr-FR" altLang="fr-FR" sz="1800" dirty="0"/>
              <a:t>que trouver</a:t>
            </a:r>
            <a:br>
              <a:rPr lang="fr-FR" altLang="fr-FR" sz="1800" dirty="0"/>
            </a:br>
            <a:r>
              <a:rPr lang="fr-FR" altLang="fr-FR" sz="1800" dirty="0"/>
              <a:t>un gynécologue se révèle le plus problématique.</a:t>
            </a:r>
            <a:endParaRPr lang="fr-FR" sz="1800" dirty="0"/>
          </a:p>
          <a:p>
            <a:pPr marL="285750" indent="-285750">
              <a:spcBef>
                <a:spcPts val="1400"/>
              </a:spcBef>
              <a:buFont typeface="Arial" panose="020B0604020202020204" pitchFamily="34" charset="0"/>
              <a:buChar char="•"/>
            </a:pPr>
            <a:r>
              <a:rPr lang="fr-FR" sz="1800" dirty="0"/>
              <a:t>Cette spécialité pratique massivement des dépassements d’honoraires</a:t>
            </a:r>
          </a:p>
          <a:p>
            <a:pPr marL="285750" indent="-285750">
              <a:spcBef>
                <a:spcPts val="1400"/>
              </a:spcBef>
              <a:buFont typeface="Arial" panose="020B0604020202020204" pitchFamily="34" charset="0"/>
              <a:buChar char="•"/>
            </a:pPr>
            <a:r>
              <a:rPr lang="fr-FR" sz="1800" dirty="0"/>
              <a:t>En conséquence, 58,2 % femmes de </a:t>
            </a:r>
            <a:r>
              <a:rPr lang="fr-FR" sz="1800"/>
              <a:t>Côte d’Or voulant </a:t>
            </a:r>
            <a:r>
              <a:rPr lang="fr-FR" sz="1800" dirty="0"/>
              <a:t>accéder à un gynécologue ne  pratiquant pas de dépassements vivent dans un désert médical !</a:t>
            </a:r>
          </a:p>
          <a:p>
            <a:endParaRPr lang="fr-FR" sz="1800" dirty="0"/>
          </a:p>
        </p:txBody>
      </p:sp>
    </p:spTree>
    <p:extLst>
      <p:ext uri="{BB962C8B-B14F-4D97-AF65-F5344CB8AC3E}">
        <p14:creationId xmlns:p14="http://schemas.microsoft.com/office/powerpoint/2010/main" val="665256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6"/>
          </p:nvPr>
        </p:nvSpPr>
        <p:spPr/>
        <p:txBody>
          <a:bodyPr/>
          <a:lstStyle/>
          <a:p>
            <a:r>
              <a:rPr lang="fr-FR" dirty="0"/>
              <a:t>La carte de la fracture sanitaire</a:t>
            </a:r>
          </a:p>
        </p:txBody>
      </p:sp>
      <p:sp>
        <p:nvSpPr>
          <p:cNvPr id="4" name="Espace réservé du texte 3"/>
          <p:cNvSpPr>
            <a:spLocks noGrp="1"/>
          </p:cNvSpPr>
          <p:nvPr>
            <p:ph type="body" sz="quarter" idx="17"/>
          </p:nvPr>
        </p:nvSpPr>
        <p:spPr/>
        <p:txBody>
          <a:bodyPr anchor="ctr"/>
          <a:lstStyle/>
          <a:p>
            <a:r>
              <a:rPr lang="fr-FR" dirty="0"/>
              <a:t>UN BILAN Déplorable APPELANT DE Véritables MESURES CORRECTRICES</a:t>
            </a:r>
          </a:p>
        </p:txBody>
      </p:sp>
      <p:sp>
        <p:nvSpPr>
          <p:cNvPr id="5" name="Espace réservé du texte 4"/>
          <p:cNvSpPr>
            <a:spLocks noGrp="1"/>
          </p:cNvSpPr>
          <p:nvPr>
            <p:ph type="body" sz="quarter" idx="18"/>
          </p:nvPr>
        </p:nvSpPr>
        <p:spPr>
          <a:xfrm>
            <a:off x="328745" y="1507587"/>
            <a:ext cx="8214098" cy="4474113"/>
          </a:xfrm>
        </p:spPr>
        <p:txBody>
          <a:bodyPr/>
          <a:lstStyle/>
          <a:p>
            <a:pPr marL="285750" indent="-285750">
              <a:spcBef>
                <a:spcPts val="1200"/>
              </a:spcBef>
              <a:buFont typeface="Arial" panose="020B0604020202020204" pitchFamily="34" charset="0"/>
              <a:buChar char="•"/>
            </a:pPr>
            <a:r>
              <a:rPr lang="fr-FR" sz="1800" dirty="0"/>
              <a:t>Les constats établis par notre association sur la situation dans le département de Côte d’Or</a:t>
            </a:r>
            <a:r>
              <a:rPr lang="fr-FR" sz="1800" dirty="0">
                <a:solidFill>
                  <a:schemeClr val="tx2"/>
                </a:solidFill>
              </a:rPr>
              <a:t> </a:t>
            </a:r>
            <a:r>
              <a:rPr lang="fr-FR" sz="1800" dirty="0"/>
              <a:t>sont éloquents :</a:t>
            </a:r>
          </a:p>
          <a:p>
            <a:pPr marL="1257300" lvl="1" indent="-514350">
              <a:spcBef>
                <a:spcPts val="1200"/>
              </a:spcBef>
              <a:buFont typeface="Wingdings" panose="05000000000000000000" pitchFamily="2" charset="2"/>
              <a:buChar char="§"/>
            </a:pPr>
            <a:r>
              <a:rPr lang="fr-FR" sz="1800" dirty="0">
                <a:solidFill>
                  <a:srgbClr val="00427A"/>
                </a:solidFill>
              </a:rPr>
              <a:t>L’accès géographique aux soins de ville est difficile pour les généralistes, et encore bien davantage pour les spécialistes</a:t>
            </a:r>
          </a:p>
          <a:p>
            <a:pPr marL="1257300" lvl="1" indent="-514350">
              <a:spcBef>
                <a:spcPts val="1200"/>
              </a:spcBef>
              <a:buFont typeface="Wingdings" panose="05000000000000000000" pitchFamily="2" charset="2"/>
              <a:buChar char="§"/>
            </a:pPr>
            <a:r>
              <a:rPr lang="fr-FR" sz="1800" dirty="0">
                <a:solidFill>
                  <a:srgbClr val="00427A"/>
                </a:solidFill>
              </a:rPr>
              <a:t>Surtout, les dépassements d’honoraires menacent considérablement l’accès aux médecins spécialistes (particulièrement les ophtalmologues et les gynécologues)</a:t>
            </a:r>
          </a:p>
          <a:p>
            <a:pPr marL="285750" indent="-285750">
              <a:spcBef>
                <a:spcPts val="1200"/>
              </a:spcBef>
              <a:buFont typeface="Arial" panose="020B0604020202020204" pitchFamily="34" charset="0"/>
              <a:buChar char="•"/>
            </a:pPr>
            <a:r>
              <a:rPr lang="fr-FR" sz="1800" dirty="0"/>
              <a:t>Ces constats soulignent l’échec criant des mesures incitatives (coûteuses pour les finances publiques) pour résorber la fracture sanitaire</a:t>
            </a:r>
          </a:p>
          <a:p>
            <a:pPr marL="285750" indent="-285750">
              <a:spcBef>
                <a:spcPts val="1200"/>
              </a:spcBef>
              <a:buFont typeface="Arial" panose="020B0604020202020204" pitchFamily="34" charset="0"/>
              <a:buChar char="•"/>
            </a:pPr>
            <a:r>
              <a:rPr lang="fr-FR" sz="1800" dirty="0"/>
              <a:t>Lorsqu’elle est possible, la téléconsultation est uniquement adaptée à des consultations sans auscultations, et ne constitue donc en aucun cas une réponse à l’absence physique de spécialistes</a:t>
            </a:r>
          </a:p>
          <a:p>
            <a:pPr marL="285750" lvl="0" indent="-285750">
              <a:spcBef>
                <a:spcPts val="1200"/>
              </a:spcBef>
              <a:buFont typeface="Arial" panose="020B0604020202020204" pitchFamily="34" charset="0"/>
              <a:buChar char="•"/>
            </a:pPr>
            <a:endParaRPr lang="fr-FR" sz="1800" dirty="0"/>
          </a:p>
          <a:p>
            <a:pPr marL="285750" lvl="0" indent="-285750">
              <a:buFont typeface="Arial" panose="020B0604020202020204" pitchFamily="34" charset="0"/>
              <a:buChar char="•"/>
            </a:pPr>
            <a:endParaRPr lang="fr-FR" sz="1800" dirty="0"/>
          </a:p>
          <a:p>
            <a:pPr marL="285750" lvl="0" indent="-285750">
              <a:buFont typeface="Arial" panose="020B0604020202020204" pitchFamily="34" charset="0"/>
              <a:buChar char="•"/>
            </a:pPr>
            <a:endParaRPr lang="fr-FR" sz="1800" dirty="0"/>
          </a:p>
        </p:txBody>
      </p:sp>
      <p:sp>
        <p:nvSpPr>
          <p:cNvPr id="2" name="Rectangle 1">
            <a:extLst>
              <a:ext uri="{FF2B5EF4-FFF2-40B4-BE49-F238E27FC236}">
                <a16:creationId xmlns:a16="http://schemas.microsoft.com/office/drawing/2014/main" id="{7BBB6E72-798B-0751-EB9F-1230ED70B90D}"/>
              </a:ext>
            </a:extLst>
          </p:cNvPr>
          <p:cNvSpPr/>
          <p:nvPr/>
        </p:nvSpPr>
        <p:spPr>
          <a:xfrm>
            <a:off x="974557" y="5607642"/>
            <a:ext cx="7327232" cy="646331"/>
          </a:xfrm>
          <a:prstGeom prst="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3EBCF1ED-28FC-89BC-B03A-2D5DBAB459B8}"/>
              </a:ext>
            </a:extLst>
          </p:cNvPr>
          <p:cNvSpPr txBox="1"/>
          <p:nvPr/>
        </p:nvSpPr>
        <p:spPr>
          <a:xfrm>
            <a:off x="974557" y="5587645"/>
            <a:ext cx="7327232" cy="677108"/>
          </a:xfrm>
          <a:prstGeom prst="rect">
            <a:avLst/>
          </a:prstGeom>
          <a:noFill/>
        </p:spPr>
        <p:txBody>
          <a:bodyPr wrap="square" rtlCol="0">
            <a:spAutoFit/>
          </a:bodyPr>
          <a:lstStyle/>
          <a:p>
            <a:pPr algn="just">
              <a:spcBef>
                <a:spcPts val="1200"/>
              </a:spcBef>
            </a:pPr>
            <a:r>
              <a:rPr lang="fr-FR" sz="1900" b="1" dirty="0"/>
              <a:t>Un véritable courage politique s’impose pour mettre fin au scandale de la fracture sanitaire !</a:t>
            </a:r>
          </a:p>
        </p:txBody>
      </p:sp>
    </p:spTree>
    <p:extLst>
      <p:ext uri="{BB962C8B-B14F-4D97-AF65-F5344CB8AC3E}">
        <p14:creationId xmlns:p14="http://schemas.microsoft.com/office/powerpoint/2010/main" val="665256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6"/>
          </p:nvPr>
        </p:nvSpPr>
        <p:spPr/>
        <p:txBody>
          <a:bodyPr/>
          <a:lstStyle/>
          <a:p>
            <a:r>
              <a:rPr lang="fr-FR" dirty="0"/>
              <a:t>La carte de la fracture sanitaire</a:t>
            </a:r>
          </a:p>
        </p:txBody>
      </p:sp>
      <p:sp>
        <p:nvSpPr>
          <p:cNvPr id="4" name="Espace réservé du texte 3"/>
          <p:cNvSpPr>
            <a:spLocks noGrp="1"/>
          </p:cNvSpPr>
          <p:nvPr>
            <p:ph type="body" sz="quarter" idx="17"/>
          </p:nvPr>
        </p:nvSpPr>
        <p:spPr/>
        <p:txBody>
          <a:bodyPr anchor="ctr"/>
          <a:lstStyle/>
          <a:p>
            <a:r>
              <a:rPr lang="fr-FR" dirty="0"/>
              <a:t>Les demandes de l’</a:t>
            </a:r>
            <a:r>
              <a:rPr lang="fr-FR" dirty="0" err="1"/>
              <a:t>ufc</a:t>
            </a:r>
            <a:r>
              <a:rPr lang="fr-FR" dirty="0"/>
              <a:t>–Que Choisir POUR METTRE FIN à la fracture sanitaire</a:t>
            </a:r>
          </a:p>
        </p:txBody>
      </p:sp>
      <p:sp>
        <p:nvSpPr>
          <p:cNvPr id="5" name="Espace réservé du texte 4"/>
          <p:cNvSpPr>
            <a:spLocks noGrp="1"/>
          </p:cNvSpPr>
          <p:nvPr>
            <p:ph type="body" sz="quarter" idx="18"/>
          </p:nvPr>
        </p:nvSpPr>
        <p:spPr>
          <a:xfrm>
            <a:off x="328745" y="1469487"/>
            <a:ext cx="8214098" cy="4474113"/>
          </a:xfrm>
        </p:spPr>
        <p:txBody>
          <a:bodyPr/>
          <a:lstStyle/>
          <a:p>
            <a:pPr>
              <a:spcBef>
                <a:spcPts val="800"/>
              </a:spcBef>
            </a:pPr>
            <a:r>
              <a:rPr lang="fr-FR" sz="1800" dirty="0"/>
              <a:t>Soucieuse de garantir un égal accès à la médecine de ville sur tout le territoire, l’UFC-Que Choisir demande :</a:t>
            </a:r>
          </a:p>
          <a:p>
            <a:pPr marL="342900" indent="-342900">
              <a:spcBef>
                <a:spcPts val="600"/>
              </a:spcBef>
              <a:buFont typeface="Wingdings" pitchFamily="2" charset="2"/>
              <a:buChar char="Ø"/>
            </a:pPr>
            <a:r>
              <a:rPr lang="fr-FR" sz="1800" dirty="0"/>
              <a:t>L’instauration d’un </a:t>
            </a:r>
            <a:r>
              <a:rPr lang="fr-FR" sz="1800" u="sng" dirty="0"/>
              <a:t>conventionnement territorial des médecins</a:t>
            </a:r>
            <a:r>
              <a:rPr lang="fr-FR" sz="1800" dirty="0"/>
              <a:t> ne permettant plus aux médecins de s’installer en zones surdotées, à l’exception du secteur 1 (tarif de la sécurité sociale) quand la situation l’exige (remplacement d’un médecin partant à la retraite ou zone très largement sous-dotée en médecins en secteur 1)</a:t>
            </a:r>
          </a:p>
          <a:p>
            <a:pPr marL="342900" indent="-342900">
              <a:spcBef>
                <a:spcPts val="600"/>
              </a:spcBef>
              <a:buFont typeface="Wingdings" pitchFamily="2" charset="2"/>
              <a:buChar char="Ø"/>
            </a:pPr>
            <a:r>
              <a:rPr lang="fr-FR" sz="1800" dirty="0"/>
              <a:t>La </a:t>
            </a:r>
            <a:r>
              <a:rPr lang="fr-FR" sz="1800" u="sng" dirty="0"/>
              <a:t>fermeture de l’accès au secteur 2 (à honoraires libres)</a:t>
            </a:r>
            <a:r>
              <a:rPr lang="fr-FR" sz="1800" dirty="0"/>
              <a:t> à l’origine du développement incontrôlé des dépassements d’honoraires. Les nouveaux médecins ne devraient avoir le choix qu’entre un secteur 1 aux honoraires sans dépassements et l’Option de pratique tarifaire maîtrisée (OPTAM), qui encadre les dépassements d’honoraires</a:t>
            </a:r>
          </a:p>
        </p:txBody>
      </p:sp>
    </p:spTree>
    <p:extLst>
      <p:ext uri="{BB962C8B-B14F-4D97-AF65-F5344CB8AC3E}">
        <p14:creationId xmlns:p14="http://schemas.microsoft.com/office/powerpoint/2010/main" val="665256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6"/>
          </p:nvPr>
        </p:nvSpPr>
        <p:spPr/>
        <p:txBody>
          <a:bodyPr/>
          <a:lstStyle/>
          <a:p>
            <a:r>
              <a:rPr lang="fr-FR" dirty="0"/>
              <a:t>La carte de la fracture sanitaire</a:t>
            </a:r>
          </a:p>
        </p:txBody>
      </p:sp>
      <p:sp>
        <p:nvSpPr>
          <p:cNvPr id="8" name="Espace réservé du texte 3">
            <a:extLst>
              <a:ext uri="{FF2B5EF4-FFF2-40B4-BE49-F238E27FC236}">
                <a16:creationId xmlns:a16="http://schemas.microsoft.com/office/drawing/2014/main" id="{79907B33-5961-EB36-9314-427E351644EF}"/>
              </a:ext>
            </a:extLst>
          </p:cNvPr>
          <p:cNvSpPr>
            <a:spLocks noGrp="1"/>
          </p:cNvSpPr>
          <p:nvPr>
            <p:ph type="body" sz="quarter" idx="17"/>
          </p:nvPr>
        </p:nvSpPr>
        <p:spPr>
          <a:xfrm>
            <a:off x="328745" y="553468"/>
            <a:ext cx="8214098" cy="619313"/>
          </a:xfrm>
        </p:spPr>
        <p:txBody>
          <a:bodyPr anchor="ctr"/>
          <a:lstStyle/>
          <a:p>
            <a:r>
              <a:rPr lang="fr-FR" dirty="0"/>
              <a:t>ACTIONS DE L’UFC-QUE CHOISIR DE CÔTE D’OR</a:t>
            </a:r>
            <a:endParaRPr lang="fr-FR" dirty="0">
              <a:solidFill>
                <a:srgbClr val="FF0000"/>
              </a:solidFill>
            </a:endParaRPr>
          </a:p>
        </p:txBody>
      </p:sp>
      <p:sp>
        <p:nvSpPr>
          <p:cNvPr id="9" name="Espace réservé du texte 4">
            <a:extLst>
              <a:ext uri="{FF2B5EF4-FFF2-40B4-BE49-F238E27FC236}">
                <a16:creationId xmlns:a16="http://schemas.microsoft.com/office/drawing/2014/main" id="{C05A3DCC-1F28-9BE3-CAF0-952CDD86D7EF}"/>
              </a:ext>
            </a:extLst>
          </p:cNvPr>
          <p:cNvSpPr>
            <a:spLocks noGrp="1"/>
          </p:cNvSpPr>
          <p:nvPr>
            <p:ph type="body" sz="quarter" idx="18"/>
          </p:nvPr>
        </p:nvSpPr>
        <p:spPr>
          <a:xfrm>
            <a:off x="328745" y="1469487"/>
            <a:ext cx="8214098" cy="4474113"/>
          </a:xfrm>
        </p:spPr>
        <p:txBody>
          <a:bodyPr/>
          <a:lstStyle/>
          <a:p>
            <a:pPr>
              <a:spcBef>
                <a:spcPts val="800"/>
              </a:spcBef>
            </a:pPr>
            <a:r>
              <a:rPr lang="fr-FR" sz="1800" dirty="0"/>
              <a:t>L’UFC-Que Choisir de Côte d’Or</a:t>
            </a:r>
            <a:r>
              <a:rPr lang="fr-FR" sz="1800" dirty="0">
                <a:solidFill>
                  <a:schemeClr val="tx2"/>
                </a:solidFill>
              </a:rPr>
              <a:t> </a:t>
            </a:r>
            <a:r>
              <a:rPr lang="fr-FR" sz="1800" dirty="0"/>
              <a:t>: </a:t>
            </a:r>
          </a:p>
          <a:p>
            <a:pPr marL="285750" indent="-285750">
              <a:spcBef>
                <a:spcPts val="800"/>
              </a:spcBef>
              <a:buFont typeface="Wingdings" pitchFamily="2" charset="2"/>
              <a:buChar char="Ø"/>
            </a:pPr>
            <a:r>
              <a:rPr lang="fr-FR" sz="1800" dirty="0"/>
              <a:t>Alerte ce jour les parlementaires de notre département sur les difficultés d’accès aux soins sur notre territoire et leur demande de porter les propositions de l’association pour mettre fin à la fracture sanitaire</a:t>
            </a:r>
          </a:p>
          <a:p>
            <a:pPr marL="285750" indent="-285750">
              <a:spcBef>
                <a:spcPts val="800"/>
              </a:spcBef>
              <a:buFont typeface="Wingdings" pitchFamily="2" charset="2"/>
              <a:buChar char="Ø"/>
            </a:pPr>
            <a:r>
              <a:rPr lang="fr-FR" sz="1800" dirty="0"/>
              <a:t>Appelle les consommateurs du département </a:t>
            </a:r>
            <a:r>
              <a:rPr lang="fr-FR" sz="1800" dirty="0">
                <a:solidFill>
                  <a:schemeClr val="tx2"/>
                </a:solidFill>
              </a:rPr>
              <a:t>à </a:t>
            </a:r>
            <a:r>
              <a:rPr lang="fr-FR" sz="1800" dirty="0"/>
              <a:t>consulter la carte interactive gratuite permettant de connaître l’offre médicale accessible depuis leur commune disponible sur </a:t>
            </a:r>
            <a:r>
              <a:rPr lang="fr-FR" sz="1800" dirty="0">
                <a:hlinkClick r:id="rId2"/>
              </a:rPr>
              <a:t>www.quechoisir.org</a:t>
            </a:r>
            <a:r>
              <a:rPr lang="fr-FR" sz="1800" dirty="0"/>
              <a:t>, et d’interpeller les parlementaires , Députés et Sénateurs de Côte d’Or pour leur demander d’agir pour établir un égal accès aux soins pour tous</a:t>
            </a:r>
          </a:p>
        </p:txBody>
      </p:sp>
    </p:spTree>
    <p:extLst>
      <p:ext uri="{BB962C8B-B14F-4D97-AF65-F5344CB8AC3E}">
        <p14:creationId xmlns:p14="http://schemas.microsoft.com/office/powerpoint/2010/main" val="2521519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234A9D3-F9F8-D81F-BFCF-F3CA8ABA2CF6}"/>
              </a:ext>
            </a:extLst>
          </p:cNvPr>
          <p:cNvSpPr>
            <a:spLocks noGrp="1"/>
          </p:cNvSpPr>
          <p:nvPr>
            <p:ph type="body" sz="quarter" idx="17"/>
          </p:nvPr>
        </p:nvSpPr>
        <p:spPr/>
        <p:txBody>
          <a:bodyPr/>
          <a:lstStyle/>
          <a:p>
            <a:r>
              <a:rPr lang="fr-FR" dirty="0"/>
              <a:t>méthodologie de notre étude</a:t>
            </a:r>
          </a:p>
        </p:txBody>
      </p:sp>
      <p:sp>
        <p:nvSpPr>
          <p:cNvPr id="11" name="Espace réservé du texte 4">
            <a:extLst>
              <a:ext uri="{FF2B5EF4-FFF2-40B4-BE49-F238E27FC236}">
                <a16:creationId xmlns:a16="http://schemas.microsoft.com/office/drawing/2014/main" id="{FCD6E415-C9C6-6F0C-1881-C6FE99B87D4E}"/>
              </a:ext>
            </a:extLst>
          </p:cNvPr>
          <p:cNvSpPr txBox="1">
            <a:spLocks/>
          </p:cNvSpPr>
          <p:nvPr/>
        </p:nvSpPr>
        <p:spPr>
          <a:xfrm>
            <a:off x="328745" y="1391656"/>
            <a:ext cx="8214098" cy="4857750"/>
          </a:xfrm>
          <a:prstGeom prst="rect">
            <a:avLst/>
          </a:prstGeom>
        </p:spPr>
        <p:txBody>
          <a:bodyPr vert="horz" lIns="0" tIns="0" rIns="0" bIns="0"/>
          <a:lstStyle>
            <a:lvl1pPr marL="0" indent="0" algn="l" defTabSz="457200" rtl="0" eaLnBrk="1" latinLnBrk="0" hangingPunct="1">
              <a:spcBef>
                <a:spcPts val="200"/>
              </a:spcBef>
              <a:buFont typeface="Arial"/>
              <a:buNone/>
              <a:defRPr sz="1600" kern="1200" cap="none" baseline="0">
                <a:solidFill>
                  <a:srgbClr val="00427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1000"/>
              </a:spcBef>
              <a:buFont typeface="Arial" panose="020B0604020202020204" pitchFamily="34" charset="0"/>
              <a:buChar char="•"/>
            </a:pPr>
            <a:r>
              <a:rPr lang="fr-FR" sz="1800" dirty="0"/>
              <a:t>Pour les 4 spécialités, et pour toutes les communes du département, nous avons calculé l’offre de soins disponible, en retenant un temps de trajet maximal entre le domicile et le cabinet du médecin de 30 minutes pour les généralistes, et de 45 minutes pour les spécialistes</a:t>
            </a:r>
          </a:p>
          <a:p>
            <a:pPr marL="285750" indent="-285750">
              <a:spcBef>
                <a:spcPts val="1000"/>
              </a:spcBef>
              <a:buFont typeface="Arial" panose="020B0604020202020204" pitchFamily="34" charset="0"/>
              <a:buChar char="•"/>
            </a:pPr>
            <a:r>
              <a:rPr lang="fr-FR" sz="1800" dirty="0"/>
              <a:t>Les calculs des temps de parcours ont été affinés par rapport à nos précédentes analyses de 2012 et 2016 (les résultats de cette nouvelle étude ne sont donc pas comparables avec les précédents)</a:t>
            </a:r>
          </a:p>
          <a:p>
            <a:pPr marL="285750" indent="-285750">
              <a:spcBef>
                <a:spcPts val="1000"/>
              </a:spcBef>
              <a:buFont typeface="Arial" panose="020B0604020202020204" pitchFamily="34" charset="0"/>
              <a:buChar char="•"/>
            </a:pPr>
            <a:r>
              <a:rPr lang="fr-FR" sz="1800" dirty="0"/>
              <a:t>Nous croisons pour chaque commune la demande potentielle en soins des personnes y résidant (établie en fonction de besoins évoluant selon l’âge ou le sexe) et l’offre de médecine de ville, pour établir un indicateur permettant de mesurer l’accessibilité potentielle localisée (APL)</a:t>
            </a:r>
          </a:p>
          <a:p>
            <a:pPr marL="285750" indent="-285750">
              <a:spcBef>
                <a:spcPts val="1000"/>
              </a:spcBef>
              <a:buFont typeface="Arial" panose="020B0604020202020204" pitchFamily="34" charset="0"/>
              <a:buChar char="•"/>
            </a:pPr>
            <a:r>
              <a:rPr lang="fr-FR" sz="1800" dirty="0"/>
              <a:t>Nous avons relevé sur une base de données provenant de l’Assurance Maladie les tarifs pratiqués par les médecins de juillet 2021 à juin 2022</a:t>
            </a:r>
          </a:p>
        </p:txBody>
      </p:sp>
      <p:sp>
        <p:nvSpPr>
          <p:cNvPr id="12" name="Espace réservé du texte 2">
            <a:extLst>
              <a:ext uri="{FF2B5EF4-FFF2-40B4-BE49-F238E27FC236}">
                <a16:creationId xmlns:a16="http://schemas.microsoft.com/office/drawing/2014/main" id="{A548A4EA-986D-22FD-DA27-296B072ED123}"/>
              </a:ext>
            </a:extLst>
          </p:cNvPr>
          <p:cNvSpPr>
            <a:spLocks noGrp="1"/>
          </p:cNvSpPr>
          <p:nvPr>
            <p:ph type="body" sz="quarter" idx="16"/>
          </p:nvPr>
        </p:nvSpPr>
        <p:spPr>
          <a:xfrm>
            <a:off x="2700334" y="6508750"/>
            <a:ext cx="3883025" cy="215900"/>
          </a:xfrm>
        </p:spPr>
        <p:txBody>
          <a:bodyPr/>
          <a:lstStyle/>
          <a:p>
            <a:r>
              <a:rPr lang="fr-FR" dirty="0"/>
              <a:t>La carte de la fracture sanitaire</a:t>
            </a:r>
          </a:p>
        </p:txBody>
      </p:sp>
    </p:spTree>
    <p:extLst>
      <p:ext uri="{BB962C8B-B14F-4D97-AF65-F5344CB8AC3E}">
        <p14:creationId xmlns:p14="http://schemas.microsoft.com/office/powerpoint/2010/main" val="176604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6"/>
          </p:nvPr>
        </p:nvSpPr>
        <p:spPr/>
        <p:txBody>
          <a:bodyPr/>
          <a:lstStyle/>
          <a:p>
            <a:r>
              <a:rPr lang="fr-FR" dirty="0"/>
              <a:t>La carte de la fracture sanitaire</a:t>
            </a:r>
          </a:p>
        </p:txBody>
      </p:sp>
      <p:sp>
        <p:nvSpPr>
          <p:cNvPr id="4" name="Espace réservé du texte 3"/>
          <p:cNvSpPr>
            <a:spLocks noGrp="1"/>
          </p:cNvSpPr>
          <p:nvPr>
            <p:ph type="body" sz="quarter" idx="17"/>
          </p:nvPr>
        </p:nvSpPr>
        <p:spPr/>
        <p:txBody>
          <a:bodyPr/>
          <a:lstStyle/>
          <a:p>
            <a:r>
              <a:rPr lang="fr-FR" dirty="0"/>
              <a:t>Une classification de l’offre de soins en cinq catégories et en fonction des tarifs (1/2)</a:t>
            </a:r>
          </a:p>
        </p:txBody>
      </p:sp>
      <p:sp>
        <p:nvSpPr>
          <p:cNvPr id="5" name="Espace réservé du texte 4"/>
          <p:cNvSpPr>
            <a:spLocks noGrp="1"/>
          </p:cNvSpPr>
          <p:nvPr>
            <p:ph type="body" sz="quarter" idx="18"/>
          </p:nvPr>
        </p:nvSpPr>
        <p:spPr>
          <a:xfrm>
            <a:off x="328745" y="1307562"/>
            <a:ext cx="8214098" cy="4721763"/>
          </a:xfrm>
        </p:spPr>
        <p:txBody>
          <a:bodyPr/>
          <a:lstStyle/>
          <a:p>
            <a:pPr marL="285750" indent="-285750">
              <a:buFont typeface="Arial" panose="020B0604020202020204" pitchFamily="34" charset="0"/>
              <a:buChar char="•"/>
            </a:pPr>
            <a:r>
              <a:rPr lang="fr-FR" sz="1800" dirty="0"/>
              <a:t>Les communes sont réparties en fonction de l’offre médicale disponible pour leurs habitants, par rapport à la moyenne nationale :</a:t>
            </a:r>
          </a:p>
          <a:p>
            <a:pPr marL="285750" indent="-285750">
              <a:buFont typeface="Arial" panose="020B0604020202020204" pitchFamily="34" charset="0"/>
              <a:buChar char="•"/>
            </a:pPr>
            <a:endParaRPr lang="fr-FR" sz="1800" dirty="0"/>
          </a:p>
          <a:p>
            <a:pPr marL="285750" indent="-285750">
              <a:spcBef>
                <a:spcPts val="0"/>
              </a:spcBef>
              <a:buFont typeface="Arial" panose="020B0604020202020204" pitchFamily="34" charset="0"/>
              <a:buChar char="•"/>
            </a:pPr>
            <a:endParaRPr lang="fr-FR" sz="1800" dirty="0"/>
          </a:p>
          <a:p>
            <a:pPr marL="285750" indent="-285750">
              <a:spcBef>
                <a:spcPts val="0"/>
              </a:spcBef>
              <a:buFont typeface="Arial" panose="020B0604020202020204" pitchFamily="34" charset="0"/>
              <a:buChar char="•"/>
            </a:pPr>
            <a:endParaRPr lang="fr-FR" sz="1800" dirty="0"/>
          </a:p>
          <a:p>
            <a:pPr marL="285750" indent="-285750">
              <a:buFont typeface="Arial" panose="020B0604020202020204" pitchFamily="34" charset="0"/>
              <a:buChar char="•"/>
            </a:pPr>
            <a:endParaRPr lang="fr-FR" sz="1800" dirty="0"/>
          </a:p>
          <a:p>
            <a:pPr>
              <a:spcBef>
                <a:spcPts val="0"/>
              </a:spcBef>
            </a:pPr>
            <a:endParaRPr lang="fr-FR" sz="1800" dirty="0"/>
          </a:p>
          <a:p>
            <a:pPr>
              <a:spcBef>
                <a:spcPts val="400"/>
              </a:spcBef>
            </a:pPr>
            <a:endParaRPr lang="fr-FR" sz="1800" dirty="0"/>
          </a:p>
          <a:p>
            <a:pPr>
              <a:spcBef>
                <a:spcPts val="0"/>
              </a:spcBef>
            </a:pPr>
            <a:endParaRPr lang="fr-FR" sz="1800" dirty="0"/>
          </a:p>
          <a:p>
            <a:pPr>
              <a:spcBef>
                <a:spcPts val="0"/>
              </a:spcBef>
            </a:pPr>
            <a:endParaRPr lang="fr-FR" sz="1800" dirty="0"/>
          </a:p>
          <a:p>
            <a:pPr>
              <a:spcBef>
                <a:spcPts val="0"/>
              </a:spcBef>
            </a:pPr>
            <a:endParaRPr lang="fr-FR" sz="1800" dirty="0"/>
          </a:p>
          <a:p>
            <a:pPr marL="285750" indent="-285750">
              <a:spcBef>
                <a:spcPts val="400"/>
              </a:spcBef>
              <a:buFont typeface="Arial" panose="020B0604020202020204" pitchFamily="34" charset="0"/>
              <a:buChar char="•"/>
            </a:pPr>
            <a:r>
              <a:rPr lang="fr-FR" sz="1800" dirty="0">
                <a:solidFill>
                  <a:schemeClr val="tx2"/>
                </a:solidFill>
              </a:rPr>
              <a:t>Notre classification reprend strictement les seuils de nos études précédentes</a:t>
            </a:r>
          </a:p>
          <a:p>
            <a:pPr marL="285750" indent="-285750">
              <a:spcBef>
                <a:spcPts val="400"/>
              </a:spcBef>
              <a:buFont typeface="Arial" panose="020B0604020202020204" pitchFamily="34" charset="0"/>
              <a:buChar char="•"/>
            </a:pPr>
            <a:r>
              <a:rPr lang="fr-FR" sz="1800" dirty="0">
                <a:solidFill>
                  <a:schemeClr val="tx2"/>
                </a:solidFill>
              </a:rPr>
              <a:t>Il faut donc noter que cette approche par comparaison (largement retenue par la littérature scientifique pour caractériser les déserts médicaux) ne signifie pas que les habitants des zones où l’offre est supérieure à la moyenne n’ont pas également des problèmes pour accéder à la médecine de ville</a:t>
            </a:r>
          </a:p>
          <a:p>
            <a:pPr marL="285750" indent="-285750">
              <a:buFont typeface="Arial" panose="020B0604020202020204" pitchFamily="34" charset="0"/>
              <a:buChar char="•"/>
            </a:pPr>
            <a:endParaRPr lang="fr-FR" sz="1800" dirty="0"/>
          </a:p>
        </p:txBody>
      </p:sp>
      <p:graphicFrame>
        <p:nvGraphicFramePr>
          <p:cNvPr id="6" name="Tableau 5">
            <a:extLst>
              <a:ext uri="{FF2B5EF4-FFF2-40B4-BE49-F238E27FC236}">
                <a16:creationId xmlns:a16="http://schemas.microsoft.com/office/drawing/2014/main" id="{6FCDE0D4-CAF8-73A3-1F7D-106D234B512C}"/>
              </a:ext>
            </a:extLst>
          </p:cNvPr>
          <p:cNvGraphicFramePr>
            <a:graphicFrameLocks noGrp="1"/>
          </p:cNvGraphicFramePr>
          <p:nvPr>
            <p:extLst>
              <p:ext uri="{D42A27DB-BD31-4B8C-83A1-F6EECF244321}">
                <p14:modId xmlns:p14="http://schemas.microsoft.com/office/powerpoint/2010/main" val="2720796514"/>
              </p:ext>
            </p:extLst>
          </p:nvPr>
        </p:nvGraphicFramePr>
        <p:xfrm>
          <a:off x="1193800" y="1938716"/>
          <a:ext cx="6756400" cy="2438400"/>
        </p:xfrm>
        <a:graphic>
          <a:graphicData uri="http://schemas.openxmlformats.org/drawingml/2006/table">
            <a:tbl>
              <a:tblPr/>
              <a:tblGrid>
                <a:gridCol w="3417869">
                  <a:extLst>
                    <a:ext uri="{9D8B030D-6E8A-4147-A177-3AD203B41FA5}">
                      <a16:colId xmlns:a16="http://schemas.microsoft.com/office/drawing/2014/main" val="2542012908"/>
                    </a:ext>
                  </a:extLst>
                </a:gridCol>
                <a:gridCol w="3338531">
                  <a:extLst>
                    <a:ext uri="{9D8B030D-6E8A-4147-A177-3AD203B41FA5}">
                      <a16:colId xmlns:a16="http://schemas.microsoft.com/office/drawing/2014/main" val="2889443319"/>
                    </a:ext>
                  </a:extLst>
                </a:gridCol>
              </a:tblGrid>
              <a:tr h="533400">
                <a:tc>
                  <a:txBody>
                    <a:bodyPr/>
                    <a:lstStyle/>
                    <a:p>
                      <a:pPr algn="ctr" fontAlgn="ctr"/>
                      <a:r>
                        <a:rPr lang="fr-FR" sz="1100" b="0" i="0" u="none" strike="noStrike">
                          <a:solidFill>
                            <a:srgbClr val="FFFFFF"/>
                          </a:solidFill>
                          <a:effectLst/>
                          <a:latin typeface="Calibri" panose="020F0502020204030204" pitchFamily="34" charset="0"/>
                        </a:rPr>
                        <a:t>Classification UFC-Que Choisir sur l'accès aux médecins</a:t>
                      </a:r>
                    </a:p>
                  </a:txBody>
                  <a:tcPr marL="9525" marR="9525" marT="9525" marB="0" anchor="ctr">
                    <a:lnL>
                      <a:noFill/>
                    </a:lnL>
                    <a:lnR>
                      <a:noFill/>
                    </a:lnR>
                    <a:lnT>
                      <a:noFill/>
                    </a:lnT>
                    <a:lnB>
                      <a:noFill/>
                    </a:lnB>
                    <a:solidFill>
                      <a:srgbClr val="305496"/>
                    </a:solidFill>
                  </a:tcPr>
                </a:tc>
                <a:tc>
                  <a:txBody>
                    <a:bodyPr/>
                    <a:lstStyle/>
                    <a:p>
                      <a:pPr algn="ctr" fontAlgn="ctr"/>
                      <a:r>
                        <a:rPr lang="fr-FR" sz="1100" b="0" i="0" u="none" strike="noStrike">
                          <a:solidFill>
                            <a:srgbClr val="FFFFFF"/>
                          </a:solidFill>
                          <a:effectLst/>
                          <a:latin typeface="Calibri" panose="020F0502020204030204" pitchFamily="34" charset="0"/>
                        </a:rPr>
                        <a:t>Densité médicale</a:t>
                      </a:r>
                    </a:p>
                  </a:txBody>
                  <a:tcPr marL="9525" marR="9525" marT="9525" marB="0" anchor="ctr">
                    <a:lnL>
                      <a:noFill/>
                    </a:lnL>
                    <a:lnR>
                      <a:noFill/>
                    </a:lnR>
                    <a:lnT>
                      <a:noFill/>
                    </a:lnT>
                    <a:lnB>
                      <a:noFill/>
                    </a:lnB>
                    <a:solidFill>
                      <a:srgbClr val="305496"/>
                    </a:solidFill>
                  </a:tcPr>
                </a:tc>
                <a:extLst>
                  <a:ext uri="{0D108BD9-81ED-4DB2-BD59-A6C34878D82A}">
                    <a16:rowId xmlns:a16="http://schemas.microsoft.com/office/drawing/2014/main" val="88080551"/>
                  </a:ext>
                </a:extLst>
              </a:tr>
              <a:tr h="381000">
                <a:tc>
                  <a:txBody>
                    <a:bodyPr/>
                    <a:lstStyle/>
                    <a:p>
                      <a:pPr algn="ctr" fontAlgn="ctr"/>
                      <a:r>
                        <a:rPr lang="fr-FR" sz="1100" b="0" i="0" u="none" strike="noStrike">
                          <a:solidFill>
                            <a:srgbClr val="000000"/>
                          </a:solidFill>
                          <a:effectLst/>
                          <a:latin typeface="Calibri" panose="020F0502020204030204" pitchFamily="34" charset="0"/>
                        </a:rPr>
                        <a:t>Désert médical</a:t>
                      </a:r>
                    </a:p>
                  </a:txBody>
                  <a:tcPr marL="9525" marR="9525" marT="9525" marB="0" anchor="ctr">
                    <a:lnL>
                      <a:noFill/>
                    </a:lnL>
                    <a:lnR>
                      <a:noFill/>
                    </a:lnR>
                    <a:lnT>
                      <a:noFill/>
                    </a:lnT>
                    <a:lnB>
                      <a:noFill/>
                    </a:lnB>
                    <a:solidFill>
                      <a:srgbClr val="B4C6E7"/>
                    </a:solidFill>
                  </a:tcPr>
                </a:tc>
                <a:tc>
                  <a:txBody>
                    <a:bodyPr/>
                    <a:lstStyle/>
                    <a:p>
                      <a:pPr algn="ctr" fontAlgn="ctr"/>
                      <a:r>
                        <a:rPr lang="fr-FR" sz="1100" b="0" i="0" u="none" strike="noStrike">
                          <a:solidFill>
                            <a:srgbClr val="000000"/>
                          </a:solidFill>
                          <a:effectLst/>
                          <a:latin typeface="Calibri" panose="020F0502020204030204" pitchFamily="34" charset="0"/>
                        </a:rPr>
                        <a:t>Au moins 60 % en-dessous de la moyenne nationale</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3046348108"/>
                  </a:ext>
                </a:extLst>
              </a:tr>
              <a:tr h="381000">
                <a:tc>
                  <a:txBody>
                    <a:bodyPr/>
                    <a:lstStyle/>
                    <a:p>
                      <a:pPr algn="ctr" fontAlgn="ctr"/>
                      <a:r>
                        <a:rPr lang="fr-FR" sz="1100" b="0" i="0" u="none" strike="noStrike">
                          <a:solidFill>
                            <a:srgbClr val="000000"/>
                          </a:solidFill>
                          <a:effectLst/>
                          <a:latin typeface="Calibri" panose="020F0502020204030204" pitchFamily="34" charset="0"/>
                        </a:rPr>
                        <a:t>Accès difficile </a:t>
                      </a:r>
                    </a:p>
                  </a:txBody>
                  <a:tcPr marL="9525" marR="9525" marT="9525" marB="0" anchor="ctr">
                    <a:lnL>
                      <a:noFill/>
                    </a:lnL>
                    <a:lnR>
                      <a:noFill/>
                    </a:lnR>
                    <a:lnT>
                      <a:noFill/>
                    </a:lnT>
                    <a:lnB>
                      <a:noFill/>
                    </a:lnB>
                    <a:solidFill>
                      <a:srgbClr val="D9E1F2"/>
                    </a:solidFill>
                  </a:tcPr>
                </a:tc>
                <a:tc>
                  <a:txBody>
                    <a:bodyPr/>
                    <a:lstStyle/>
                    <a:p>
                      <a:pPr algn="ctr" fontAlgn="ctr"/>
                      <a:r>
                        <a:rPr lang="fr-FR" sz="1100" b="0" i="0" u="none" strike="noStrike">
                          <a:solidFill>
                            <a:srgbClr val="000000"/>
                          </a:solidFill>
                          <a:effectLst/>
                          <a:latin typeface="Calibri" panose="020F0502020204030204" pitchFamily="34" charset="0"/>
                        </a:rPr>
                        <a:t>Entre 30 % et 60 % en-dessous de la moyenne nationale</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2668400724"/>
                  </a:ext>
                </a:extLst>
              </a:tr>
              <a:tr h="381000">
                <a:tc>
                  <a:txBody>
                    <a:bodyPr/>
                    <a:lstStyle/>
                    <a:p>
                      <a:pPr algn="ctr" fontAlgn="ctr"/>
                      <a:r>
                        <a:rPr lang="fr-FR" sz="1100" b="0" i="0" u="none" strike="noStrike">
                          <a:solidFill>
                            <a:srgbClr val="000000"/>
                          </a:solidFill>
                          <a:effectLst/>
                          <a:latin typeface="Calibri" panose="020F0502020204030204" pitchFamily="34" charset="0"/>
                        </a:rPr>
                        <a:t>Accès inférieur à la moyenne</a:t>
                      </a:r>
                    </a:p>
                  </a:txBody>
                  <a:tcPr marL="9525" marR="9525" marT="9525" marB="0" anchor="ctr">
                    <a:lnL>
                      <a:noFill/>
                    </a:lnL>
                    <a:lnR>
                      <a:noFill/>
                    </a:lnR>
                    <a:lnT>
                      <a:noFill/>
                    </a:lnT>
                    <a:lnB>
                      <a:noFill/>
                    </a:lnB>
                    <a:solidFill>
                      <a:srgbClr val="B4C6E7"/>
                    </a:solidFill>
                  </a:tcPr>
                </a:tc>
                <a:tc>
                  <a:txBody>
                    <a:bodyPr/>
                    <a:lstStyle/>
                    <a:p>
                      <a:pPr algn="ctr" fontAlgn="ctr"/>
                      <a:r>
                        <a:rPr lang="fr-FR" sz="1100" b="0" i="0" u="none" strike="noStrike">
                          <a:solidFill>
                            <a:srgbClr val="000000"/>
                          </a:solidFill>
                          <a:effectLst/>
                          <a:latin typeface="Calibri" panose="020F0502020204030204" pitchFamily="34" charset="0"/>
                        </a:rPr>
                        <a:t>Entre la moyenne nationale et 30 % en-dessous</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3114453976"/>
                  </a:ext>
                </a:extLst>
              </a:tr>
              <a:tr h="381000">
                <a:tc>
                  <a:txBody>
                    <a:bodyPr/>
                    <a:lstStyle/>
                    <a:p>
                      <a:pPr algn="ctr" fontAlgn="ctr"/>
                      <a:r>
                        <a:rPr lang="fr-FR" sz="1100" b="0" i="0" u="none" strike="noStrike">
                          <a:solidFill>
                            <a:srgbClr val="000000"/>
                          </a:solidFill>
                          <a:effectLst/>
                          <a:latin typeface="Calibri" panose="020F0502020204030204" pitchFamily="34" charset="0"/>
                        </a:rPr>
                        <a:t>Accès supérieur à la moyenne</a:t>
                      </a:r>
                    </a:p>
                  </a:txBody>
                  <a:tcPr marL="9525" marR="9525" marT="9525" marB="0" anchor="ctr">
                    <a:lnL>
                      <a:noFill/>
                    </a:lnL>
                    <a:lnR>
                      <a:noFill/>
                    </a:lnR>
                    <a:lnT>
                      <a:noFill/>
                    </a:lnT>
                    <a:lnB>
                      <a:noFill/>
                    </a:lnB>
                    <a:solidFill>
                      <a:srgbClr val="D9E1F2"/>
                    </a:solidFill>
                  </a:tcPr>
                </a:tc>
                <a:tc>
                  <a:txBody>
                    <a:bodyPr/>
                    <a:lstStyle/>
                    <a:p>
                      <a:pPr algn="ctr" fontAlgn="ctr"/>
                      <a:r>
                        <a:rPr lang="fr-FR" sz="1100" b="0" i="0" u="none" strike="noStrike">
                          <a:solidFill>
                            <a:srgbClr val="000000"/>
                          </a:solidFill>
                          <a:effectLst/>
                          <a:latin typeface="Calibri" panose="020F0502020204030204" pitchFamily="34" charset="0"/>
                        </a:rPr>
                        <a:t>Entre la moyenne nationale et 30 % au-dessus</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19874858"/>
                  </a:ext>
                </a:extLst>
              </a:tr>
              <a:tr h="381000">
                <a:tc>
                  <a:txBody>
                    <a:bodyPr/>
                    <a:lstStyle/>
                    <a:p>
                      <a:pPr algn="ctr" fontAlgn="ctr"/>
                      <a:r>
                        <a:rPr lang="fr-FR" sz="1100" b="0" i="0" u="none" strike="noStrike">
                          <a:solidFill>
                            <a:srgbClr val="000000"/>
                          </a:solidFill>
                          <a:effectLst/>
                          <a:latin typeface="Calibri" panose="020F0502020204030204" pitchFamily="34" charset="0"/>
                        </a:rPr>
                        <a:t>Accès très supérieur à la moyenne</a:t>
                      </a:r>
                    </a:p>
                  </a:txBody>
                  <a:tcPr marL="9525" marR="9525" marT="9525" marB="0" anchor="ctr">
                    <a:lnL>
                      <a:noFill/>
                    </a:lnL>
                    <a:lnR>
                      <a:noFill/>
                    </a:lnR>
                    <a:lnT>
                      <a:noFill/>
                    </a:lnT>
                    <a:lnB>
                      <a:noFill/>
                    </a:lnB>
                    <a:solidFill>
                      <a:srgbClr val="B4C6E7"/>
                    </a:solidFill>
                  </a:tcPr>
                </a:tc>
                <a:tc>
                  <a:txBody>
                    <a:bodyPr/>
                    <a:lstStyle/>
                    <a:p>
                      <a:pPr algn="ctr" fontAlgn="ctr"/>
                      <a:r>
                        <a:rPr lang="fr-FR" sz="1100" b="0" i="0" u="none" strike="noStrike" dirty="0">
                          <a:solidFill>
                            <a:srgbClr val="000000"/>
                          </a:solidFill>
                          <a:effectLst/>
                          <a:latin typeface="Calibri" panose="020F0502020204030204" pitchFamily="34" charset="0"/>
                        </a:rPr>
                        <a:t>Au moins 30 % au-dessus de la moyenne nationale</a:t>
                      </a:r>
                    </a:p>
                  </a:txBody>
                  <a:tcPr marL="9525" marR="9525" marT="9525" marB="0" anchor="ctr">
                    <a:lnL>
                      <a:noFill/>
                    </a:lnL>
                    <a:lnR>
                      <a:noFill/>
                    </a:lnR>
                    <a:lnT>
                      <a:noFill/>
                    </a:lnT>
                    <a:lnB>
                      <a:noFill/>
                    </a:lnB>
                    <a:solidFill>
                      <a:srgbClr val="B4C6E7"/>
                    </a:solidFill>
                  </a:tcPr>
                </a:tc>
                <a:extLst>
                  <a:ext uri="{0D108BD9-81ED-4DB2-BD59-A6C34878D82A}">
                    <a16:rowId xmlns:a16="http://schemas.microsoft.com/office/drawing/2014/main" val="1555736486"/>
                  </a:ext>
                </a:extLst>
              </a:tr>
            </a:tbl>
          </a:graphicData>
        </a:graphic>
      </p:graphicFrame>
    </p:spTree>
    <p:extLst>
      <p:ext uri="{BB962C8B-B14F-4D97-AF65-F5344CB8AC3E}">
        <p14:creationId xmlns:p14="http://schemas.microsoft.com/office/powerpoint/2010/main" val="1810360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3">
            <a:extLst>
              <a:ext uri="{FF2B5EF4-FFF2-40B4-BE49-F238E27FC236}">
                <a16:creationId xmlns:a16="http://schemas.microsoft.com/office/drawing/2014/main" id="{3793CA8C-6475-7634-31CB-C2F1CE4C327B}"/>
              </a:ext>
            </a:extLst>
          </p:cNvPr>
          <p:cNvSpPr txBox="1">
            <a:spLocks/>
          </p:cNvSpPr>
          <p:nvPr/>
        </p:nvSpPr>
        <p:spPr>
          <a:xfrm>
            <a:off x="328745" y="553468"/>
            <a:ext cx="8214098" cy="619313"/>
          </a:xfrm>
          <a:prstGeom prst="rect">
            <a:avLst/>
          </a:prstGeom>
        </p:spPr>
        <p:txBody>
          <a:bodyPr vert="horz" lIns="0" tIns="0" rIns="0" bIns="0"/>
          <a:lstStyle>
            <a:lvl1pPr marL="0" indent="0" algn="l" defTabSz="457200" rtl="0" eaLnBrk="1" latinLnBrk="0" hangingPunct="1">
              <a:spcBef>
                <a:spcPts val="0"/>
              </a:spcBef>
              <a:buFont typeface="Arial"/>
              <a:buNone/>
              <a:defRPr sz="2000" kern="1200" cap="all" baseline="0">
                <a:solidFill>
                  <a:srgbClr val="00427A"/>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Une classification de l’offre de soins en cinq catégories et en fonction des tarifs (2/2)</a:t>
            </a:r>
          </a:p>
        </p:txBody>
      </p:sp>
      <p:sp>
        <p:nvSpPr>
          <p:cNvPr id="6" name="Espace réservé du texte 4">
            <a:extLst>
              <a:ext uri="{FF2B5EF4-FFF2-40B4-BE49-F238E27FC236}">
                <a16:creationId xmlns:a16="http://schemas.microsoft.com/office/drawing/2014/main" id="{1AE694BA-56D0-F890-D590-3D0D25B33D03}"/>
              </a:ext>
            </a:extLst>
          </p:cNvPr>
          <p:cNvSpPr txBox="1">
            <a:spLocks/>
          </p:cNvSpPr>
          <p:nvPr/>
        </p:nvSpPr>
        <p:spPr>
          <a:xfrm>
            <a:off x="328745" y="1307562"/>
            <a:ext cx="8214098" cy="4721763"/>
          </a:xfrm>
          <a:prstGeom prst="rect">
            <a:avLst/>
          </a:prstGeom>
        </p:spPr>
        <p:txBody>
          <a:bodyPr vert="horz" lIns="0" tIns="0" rIns="0" bIns="0"/>
          <a:lstStyle>
            <a:lvl1pPr marL="0" indent="0" algn="l" defTabSz="457200" rtl="0" eaLnBrk="1" latinLnBrk="0" hangingPunct="1">
              <a:spcBef>
                <a:spcPts val="200"/>
              </a:spcBef>
              <a:buFont typeface="Arial"/>
              <a:buNone/>
              <a:defRPr sz="1600" kern="1200" cap="none" baseline="0">
                <a:solidFill>
                  <a:srgbClr val="00427A"/>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fr-FR" sz="1800" dirty="0"/>
          </a:p>
          <a:p>
            <a:pPr marL="285750" indent="-285750">
              <a:buFont typeface="Arial" panose="020B0604020202020204" pitchFamily="34" charset="0"/>
              <a:buChar char="•"/>
            </a:pPr>
            <a:r>
              <a:rPr lang="fr-FR" sz="1800" dirty="0"/>
              <a:t>Trois situations tarifaires sont étudiées :</a:t>
            </a:r>
          </a:p>
          <a:p>
            <a:pPr marL="1028700" lvl="1">
              <a:buFontTx/>
              <a:buChar char="-"/>
            </a:pPr>
            <a:r>
              <a:rPr lang="fr-FR" sz="1800" dirty="0">
                <a:solidFill>
                  <a:srgbClr val="00427A"/>
                </a:solidFill>
              </a:rPr>
              <a:t>l’aspect uniquement géographique, en prenant en compte tous les médecins, quels que soient leurs tarifs ;</a:t>
            </a:r>
          </a:p>
          <a:p>
            <a:pPr marL="1028700" lvl="1">
              <a:buFontTx/>
              <a:buChar char="-"/>
            </a:pPr>
            <a:r>
              <a:rPr lang="fr-FR" sz="1800" dirty="0">
                <a:solidFill>
                  <a:srgbClr val="00427A"/>
                </a:solidFill>
              </a:rPr>
              <a:t>l’aspect géographique et financier, en étudiant dans un premier temps l’offre disponible avec au maximum 50 % de dépassements d’honoraires (qui correspond au niveau médian de prise en charge des dépassements par les complémentaires santé)</a:t>
            </a:r>
          </a:p>
          <a:p>
            <a:pPr marL="1028700" lvl="1">
              <a:buFontTx/>
              <a:buChar char="-"/>
            </a:pPr>
            <a:r>
              <a:rPr lang="fr-FR" sz="1800" dirty="0">
                <a:solidFill>
                  <a:srgbClr val="00427A"/>
                </a:solidFill>
              </a:rPr>
              <a:t>l’aspect géographique et financier, en étudiant dans un second temps la seule l’offre disponible de médecins ne pratiquant aucun dépassement d’honoraires</a:t>
            </a:r>
          </a:p>
        </p:txBody>
      </p:sp>
      <p:sp>
        <p:nvSpPr>
          <p:cNvPr id="7" name="Espace réservé du texte 2">
            <a:extLst>
              <a:ext uri="{FF2B5EF4-FFF2-40B4-BE49-F238E27FC236}">
                <a16:creationId xmlns:a16="http://schemas.microsoft.com/office/drawing/2014/main" id="{D72B3F0A-D6D8-7438-6489-2B9D907E01B8}"/>
              </a:ext>
            </a:extLst>
          </p:cNvPr>
          <p:cNvSpPr>
            <a:spLocks noGrp="1"/>
          </p:cNvSpPr>
          <p:nvPr>
            <p:ph type="body" sz="quarter" idx="16"/>
          </p:nvPr>
        </p:nvSpPr>
        <p:spPr>
          <a:xfrm>
            <a:off x="2700334" y="6508750"/>
            <a:ext cx="3883025" cy="215900"/>
          </a:xfrm>
        </p:spPr>
        <p:txBody>
          <a:bodyPr/>
          <a:lstStyle/>
          <a:p>
            <a:r>
              <a:rPr lang="fr-FR" dirty="0"/>
              <a:t>La carte de la fracture sanitaire</a:t>
            </a:r>
          </a:p>
        </p:txBody>
      </p:sp>
      <p:sp>
        <p:nvSpPr>
          <p:cNvPr id="10" name="Rectangle 9">
            <a:extLst>
              <a:ext uri="{FF2B5EF4-FFF2-40B4-BE49-F238E27FC236}">
                <a16:creationId xmlns:a16="http://schemas.microsoft.com/office/drawing/2014/main" id="{4E5A3EE1-8772-671B-5C86-3C2D5D644974}"/>
              </a:ext>
            </a:extLst>
          </p:cNvPr>
          <p:cNvSpPr/>
          <p:nvPr/>
        </p:nvSpPr>
        <p:spPr>
          <a:xfrm>
            <a:off x="974557" y="5607642"/>
            <a:ext cx="7327232" cy="646331"/>
          </a:xfrm>
          <a:prstGeom prst="rect">
            <a:avLst/>
          </a:prstGeom>
          <a:gradFill>
            <a:gsLst>
              <a:gs pos="0">
                <a:schemeClr val="bg1"/>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39BDFBC-849E-6951-50B8-1AE57E8275D4}"/>
              </a:ext>
            </a:extLst>
          </p:cNvPr>
          <p:cNvSpPr txBox="1"/>
          <p:nvPr/>
        </p:nvSpPr>
        <p:spPr>
          <a:xfrm>
            <a:off x="974557" y="5733949"/>
            <a:ext cx="7327232" cy="384721"/>
          </a:xfrm>
          <a:prstGeom prst="rect">
            <a:avLst/>
          </a:prstGeom>
          <a:noFill/>
        </p:spPr>
        <p:txBody>
          <a:bodyPr wrap="square" rtlCol="0">
            <a:spAutoFit/>
          </a:bodyPr>
          <a:lstStyle/>
          <a:p>
            <a:pPr algn="just">
              <a:spcBef>
                <a:spcPts val="1200"/>
              </a:spcBef>
            </a:pPr>
            <a:r>
              <a:rPr lang="fr-FR" sz="1900" b="1" dirty="0"/>
              <a:t>Auscultons l’étendue de la fracture sanitaire dans notre département</a:t>
            </a:r>
          </a:p>
        </p:txBody>
      </p:sp>
    </p:spTree>
    <p:extLst>
      <p:ext uri="{BB962C8B-B14F-4D97-AF65-F5344CB8AC3E}">
        <p14:creationId xmlns:p14="http://schemas.microsoft.com/office/powerpoint/2010/main" val="187015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80B150E9-589C-86BC-109A-DE81E3CA06F3}"/>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259502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FDCC24A9-BF12-D2A2-9BC6-F1176106BFE8}"/>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200311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B08D17D1-19FD-7E53-FAB9-069DD45A7186}"/>
              </a:ext>
            </a:extLst>
          </p:cNvPr>
          <p:cNvPicPr>
            <a:picLocks noChangeAspect="1"/>
          </p:cNvPicPr>
          <p:nvPr/>
        </p:nvPicPr>
        <p:blipFill>
          <a:blip r:embed="rId2"/>
          <a:stretch>
            <a:fillRect/>
          </a:stretch>
        </p:blipFill>
        <p:spPr>
          <a:xfrm>
            <a:off x="0" y="196529"/>
            <a:ext cx="9144000" cy="6464941"/>
          </a:xfrm>
          <a:prstGeom prst="rect">
            <a:avLst/>
          </a:prstGeom>
        </p:spPr>
      </p:pic>
    </p:spTree>
    <p:extLst>
      <p:ext uri="{BB962C8B-B14F-4D97-AF65-F5344CB8AC3E}">
        <p14:creationId xmlns:p14="http://schemas.microsoft.com/office/powerpoint/2010/main" val="230004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6"/>
          </p:nvPr>
        </p:nvSpPr>
        <p:spPr/>
        <p:txBody>
          <a:bodyPr/>
          <a:lstStyle/>
          <a:p>
            <a:r>
              <a:rPr lang="fr-FR" dirty="0"/>
              <a:t>La carte de la fracture sanitaire</a:t>
            </a:r>
          </a:p>
        </p:txBody>
      </p:sp>
      <p:sp>
        <p:nvSpPr>
          <p:cNvPr id="7" name="Espace réservé du texte 3">
            <a:extLst>
              <a:ext uri="{FF2B5EF4-FFF2-40B4-BE49-F238E27FC236}">
                <a16:creationId xmlns:a16="http://schemas.microsoft.com/office/drawing/2014/main" id="{A75D2C82-D21E-0BE4-E308-8E766FBFE7B7}"/>
              </a:ext>
            </a:extLst>
          </p:cNvPr>
          <p:cNvSpPr>
            <a:spLocks noGrp="1"/>
          </p:cNvSpPr>
          <p:nvPr>
            <p:ph type="body" sz="quarter" idx="17"/>
          </p:nvPr>
        </p:nvSpPr>
        <p:spPr>
          <a:xfrm>
            <a:off x="328745" y="553468"/>
            <a:ext cx="8214098" cy="619313"/>
          </a:xfrm>
        </p:spPr>
        <p:txBody>
          <a:bodyPr anchor="ctr"/>
          <a:lstStyle/>
          <a:p>
            <a:r>
              <a:rPr lang="fr-FR" dirty="0"/>
              <a:t>généralistes : des déserts géographiques, mais PEU DE Dépassements d’honoraires</a:t>
            </a:r>
          </a:p>
        </p:txBody>
      </p:sp>
      <p:sp>
        <p:nvSpPr>
          <p:cNvPr id="10" name="Espace réservé du texte 4">
            <a:extLst>
              <a:ext uri="{FF2B5EF4-FFF2-40B4-BE49-F238E27FC236}">
                <a16:creationId xmlns:a16="http://schemas.microsoft.com/office/drawing/2014/main" id="{49EA11F9-2302-9F93-8D38-F1EDDF0F9E79}"/>
              </a:ext>
            </a:extLst>
          </p:cNvPr>
          <p:cNvSpPr>
            <a:spLocks noGrp="1"/>
          </p:cNvSpPr>
          <p:nvPr>
            <p:ph type="body" sz="quarter" idx="18"/>
          </p:nvPr>
        </p:nvSpPr>
        <p:spPr>
          <a:xfrm>
            <a:off x="328745" y="1469487"/>
            <a:ext cx="8214098" cy="4474113"/>
          </a:xfrm>
        </p:spPr>
        <p:txBody>
          <a:bodyPr/>
          <a:lstStyle/>
          <a:p>
            <a:pPr marL="285750" indent="-285750">
              <a:spcBef>
                <a:spcPts val="1400"/>
              </a:spcBef>
              <a:buFont typeface="Arial" panose="020B0604020202020204" pitchFamily="34" charset="0"/>
              <a:buChar char="•"/>
            </a:pPr>
            <a:r>
              <a:rPr lang="fr-FR" sz="1800" dirty="0"/>
              <a:t>En ne prenant en compte que le critère géographique, 2,2 % des </a:t>
            </a:r>
            <a:r>
              <a:rPr lang="fr-FR" sz="1800" dirty="0">
                <a:solidFill>
                  <a:schemeClr val="tx2"/>
                </a:solidFill>
              </a:rPr>
              <a:t>habitants du département de Côte d’Or</a:t>
            </a:r>
            <a:r>
              <a:rPr lang="fr-FR" sz="1800" dirty="0">
                <a:solidFill>
                  <a:srgbClr val="FF0000"/>
                </a:solidFill>
              </a:rPr>
              <a:t> </a:t>
            </a:r>
            <a:r>
              <a:rPr lang="fr-FR" sz="1800" dirty="0"/>
              <a:t>vivent dans un désert médical</a:t>
            </a:r>
          </a:p>
          <a:p>
            <a:pPr marL="285750" indent="-285750">
              <a:spcBef>
                <a:spcPts val="1400"/>
              </a:spcBef>
              <a:buFont typeface="Arial" panose="020B0604020202020204" pitchFamily="34" charset="0"/>
              <a:buChar char="•"/>
            </a:pPr>
            <a:r>
              <a:rPr lang="fr-FR" sz="1800" dirty="0"/>
              <a:t>Mais 18,3 % des habitants éprouvent toutefois de réelles difficultés (désert médical + accès difficile) pour accéder à un généraliste</a:t>
            </a:r>
          </a:p>
          <a:p>
            <a:pPr marL="285750" indent="-285750">
              <a:spcBef>
                <a:spcPts val="1400"/>
              </a:spcBef>
              <a:buFont typeface="Arial" panose="020B0604020202020204" pitchFamily="34" charset="0"/>
              <a:buChar char="•"/>
            </a:pPr>
            <a:r>
              <a:rPr lang="fr-FR" sz="1800" dirty="0"/>
              <a:t>Peu de médecins généralistes pratiquent des dépassements d’honoraires</a:t>
            </a:r>
          </a:p>
          <a:p>
            <a:pPr marL="285750" indent="-285750">
              <a:spcBef>
                <a:spcPts val="1400"/>
              </a:spcBef>
              <a:buFont typeface="Arial" panose="020B0604020202020204" pitchFamily="34" charset="0"/>
              <a:buChar char="•"/>
            </a:pPr>
            <a:r>
              <a:rPr lang="fr-FR" sz="1800" dirty="0"/>
              <a:t>La situation est donc relativement proche lorsque </a:t>
            </a:r>
            <a:r>
              <a:rPr lang="fr-FR" altLang="fr-FR" sz="1800" dirty="0"/>
              <a:t>l’on veut se soigner </a:t>
            </a:r>
            <a:r>
              <a:rPr lang="fr-FR" sz="1800" dirty="0"/>
              <a:t>à tarif opposable : 19,9 % de la population réside alors dans une zone à accès difficile à un généraliste</a:t>
            </a:r>
          </a:p>
          <a:p>
            <a:pPr marL="285750" indent="-285750">
              <a:spcBef>
                <a:spcPts val="1400"/>
              </a:spcBef>
              <a:buFont typeface="Arial" panose="020B0604020202020204" pitchFamily="34" charset="0"/>
              <a:buChar char="•"/>
            </a:pPr>
            <a:r>
              <a:rPr lang="fr-FR" sz="1800" dirty="0"/>
              <a:t>Parmi les villes de plus de 1500 habitants, on constate les</a:t>
            </a:r>
            <a:r>
              <a:rPr lang="fr-FR" altLang="fr-FR" sz="1800" dirty="0"/>
              <a:t> plus mauvais accès aux généralistes sans dépassements d’honoraires </a:t>
            </a:r>
            <a:r>
              <a:rPr lang="fr-FR" sz="1800" dirty="0"/>
              <a:t>dans les communes de Belleneuve, Losne ou encore </a:t>
            </a:r>
            <a:r>
              <a:rPr lang="fr-FR" sz="1800" dirty="0" err="1"/>
              <a:t>Tart</a:t>
            </a:r>
            <a:r>
              <a:rPr lang="fr-FR" sz="1800" dirty="0"/>
              <a:t> le Haut</a:t>
            </a:r>
            <a:endParaRPr lang="fr-FR" sz="1800" b="1" dirty="0">
              <a:solidFill>
                <a:srgbClr val="00B050"/>
              </a:solidFill>
            </a:endParaRPr>
          </a:p>
        </p:txBody>
      </p:sp>
    </p:spTree>
    <p:extLst>
      <p:ext uri="{BB962C8B-B14F-4D97-AF65-F5344CB8AC3E}">
        <p14:creationId xmlns:p14="http://schemas.microsoft.com/office/powerpoint/2010/main" val="1314320523"/>
      </p:ext>
    </p:extLst>
  </p:cSld>
  <p:clrMapOvr>
    <a:masterClrMapping/>
  </p:clrMapOvr>
</p:sld>
</file>

<file path=ppt/theme/theme1.xml><?xml version="1.0" encoding="utf-8"?>
<a:theme xmlns:a="http://schemas.openxmlformats.org/drawingml/2006/main" name="UFC 2016 SAN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UFC 2016 SANTE</Template>
  <TotalTime>1213</TotalTime>
  <Words>1481</Words>
  <Application>Microsoft Office PowerPoint</Application>
  <PresentationFormat>Affichage à l'écran (4:3)</PresentationFormat>
  <Paragraphs>96</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Franklin Gothic Book</vt:lpstr>
      <vt:lpstr>Franklin Gothic Medium</vt:lpstr>
      <vt:lpstr>Wingdings</vt:lpstr>
      <vt:lpstr>UFC 2016 SANTE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Mathieu Escot</dc:creator>
  <cp:lastModifiedBy>JOEL DECLUY</cp:lastModifiedBy>
  <cp:revision>52</cp:revision>
  <cp:lastPrinted>2022-11-14T19:59:51Z</cp:lastPrinted>
  <dcterms:created xsi:type="dcterms:W3CDTF">2016-06-20T16:44:26Z</dcterms:created>
  <dcterms:modified xsi:type="dcterms:W3CDTF">2022-11-15T16:58:20Z</dcterms:modified>
</cp:coreProperties>
</file>